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ink/ink1.xml" ContentType="application/inkml+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6.xml" ContentType="application/vnd.openxmlformats-officedocument.presentationml.tags+xml"/>
  <Override PartName="/ppt/tags/tag27.xml" ContentType="application/vnd.openxmlformats-officedocument.presentationml.tags+xml"/>
  <Override PartName="/ppt/notesSlides/notesSlide1.xml" ContentType="application/vnd.openxmlformats-officedocument.presentationml.notesSlide+xml"/>
  <Override PartName="/ppt/tags/tag28.xml" ContentType="application/vnd.openxmlformats-officedocument.presentationml.tags+xml"/>
  <Override PartName="/ppt/notesSlides/notesSlide2.xml" ContentType="application/vnd.openxmlformats-officedocument.presentationml.notesSlide+xml"/>
  <Override PartName="/ppt/tags/tag29.xml" ContentType="application/vnd.openxmlformats-officedocument.presentationml.tags+xml"/>
  <Override PartName="/ppt/notesSlides/notesSlide3.xml" ContentType="application/vnd.openxmlformats-officedocument.presentationml.notesSlide+xml"/>
  <Override PartName="/ppt/tags/tag30.xml" ContentType="application/vnd.openxmlformats-officedocument.presentationml.tags+xml"/>
  <Override PartName="/ppt/notesSlides/notesSlide4.xml" ContentType="application/vnd.openxmlformats-officedocument.presentationml.notesSlide+xml"/>
  <Override PartName="/ppt/tags/tag31.xml" ContentType="application/vnd.openxmlformats-officedocument.presentationml.tags+xml"/>
  <Override PartName="/ppt/notesSlides/notesSlide5.xml" ContentType="application/vnd.openxmlformats-officedocument.presentationml.notesSlide+xml"/>
  <Override PartName="/ppt/tags/tag32.xml" ContentType="application/vnd.openxmlformats-officedocument.presentationml.tags+xml"/>
  <Override PartName="/ppt/notesSlides/notesSlide6.xml" ContentType="application/vnd.openxmlformats-officedocument.presentationml.notesSlide+xml"/>
  <Override PartName="/ppt/tags/tag33.xml" ContentType="application/vnd.openxmlformats-officedocument.presentationml.tags+xml"/>
  <Override PartName="/ppt/notesSlides/notesSlide7.xml" ContentType="application/vnd.openxmlformats-officedocument.presentationml.notesSlide+xml"/>
  <Override PartName="/ppt/tags/tag34.xml" ContentType="application/vnd.openxmlformats-officedocument.presentationml.tags+xml"/>
  <Override PartName="/ppt/notesSlides/notesSlide8.xml" ContentType="application/vnd.openxmlformats-officedocument.presentationml.notesSlide+xml"/>
  <Override PartName="/ppt/tags/tag35.xml" ContentType="application/vnd.openxmlformats-officedocument.presentationml.tags+xml"/>
  <Override PartName="/ppt/notesSlides/notesSlide9.xml" ContentType="application/vnd.openxmlformats-officedocument.presentationml.notesSlide+xml"/>
  <Override PartName="/ppt/tags/tag36.xml" ContentType="application/vnd.openxmlformats-officedocument.presentationml.tags+xml"/>
  <Override PartName="/ppt/notesSlides/notesSlide10.xml" ContentType="application/vnd.openxmlformats-officedocument.presentationml.notesSlide+xml"/>
  <Override PartName="/ppt/tags/tag37.xml" ContentType="application/vnd.openxmlformats-officedocument.presentationml.tags+xml"/>
  <Override PartName="/ppt/notesSlides/notesSlide11.xml" ContentType="application/vnd.openxmlformats-officedocument.presentationml.notesSlide+xml"/>
  <Override PartName="/ppt/tags/tag38.xml" ContentType="application/vnd.openxmlformats-officedocument.presentationml.tags+xml"/>
  <Override PartName="/ppt/notesSlides/notesSlide12.xml" ContentType="application/vnd.openxmlformats-officedocument.presentationml.notesSlide+xml"/>
  <Override PartName="/ppt/tags/tag39.xml" ContentType="application/vnd.openxmlformats-officedocument.presentationml.tags+xml"/>
  <Override PartName="/ppt/notesSlides/notesSlide13.xml" ContentType="application/vnd.openxmlformats-officedocument.presentationml.notesSlide+xml"/>
  <Override PartName="/ppt/tags/tag40.xml" ContentType="application/vnd.openxmlformats-officedocument.presentationml.tags+xml"/>
  <Override PartName="/ppt/notesSlides/notesSlide14.xml" ContentType="application/vnd.openxmlformats-officedocument.presentationml.notesSlide+xml"/>
  <Override PartName="/ppt/tags/tag41.xml" ContentType="application/vnd.openxmlformats-officedocument.presentationml.tags+xml"/>
  <Override PartName="/ppt/notesSlides/notesSlide15.xml" ContentType="application/vnd.openxmlformats-officedocument.presentationml.notesSlide+xml"/>
  <Override PartName="/ppt/tags/tag42.xml" ContentType="application/vnd.openxmlformats-officedocument.presentationml.tags+xml"/>
  <Override PartName="/ppt/notesSlides/notesSlide16.xml" ContentType="application/vnd.openxmlformats-officedocument.presentationml.notesSlide+xml"/>
  <Override PartName="/ppt/tags/tag43.xml" ContentType="application/vnd.openxmlformats-officedocument.presentationml.tags+xml"/>
  <Override PartName="/ppt/notesSlides/notesSlide17.xml" ContentType="application/vnd.openxmlformats-officedocument.presentationml.notesSlide+xml"/>
  <Override PartName="/ppt/tags/tag44.xml" ContentType="application/vnd.openxmlformats-officedocument.presentationml.tags+xml"/>
  <Override PartName="/ppt/notesSlides/notesSlide18.xml" ContentType="application/vnd.openxmlformats-officedocument.presentationml.notesSlide+xml"/>
  <Override PartName="/ppt/tags/tag45.xml" ContentType="application/vnd.openxmlformats-officedocument.presentationml.tags+xml"/>
  <Override PartName="/ppt/notesSlides/notesSlide19.xml" ContentType="application/vnd.openxmlformats-officedocument.presentationml.notesSlide+xml"/>
  <Override PartName="/ppt/tags/tag46.xml" ContentType="application/vnd.openxmlformats-officedocument.presentationml.tags+xml"/>
  <Override PartName="/ppt/notesSlides/notesSlide20.xml" ContentType="application/vnd.openxmlformats-officedocument.presentationml.notesSlide+xml"/>
  <Override PartName="/ppt/tags/tag47.xml" ContentType="application/vnd.openxmlformats-officedocument.presentationml.tags+xml"/>
  <Override PartName="/ppt/notesSlides/notesSlide21.xml" ContentType="application/vnd.openxmlformats-officedocument.presentationml.notesSlide+xml"/>
  <Override PartName="/ppt/tags/tag48.xml" ContentType="application/vnd.openxmlformats-officedocument.presentationml.tags+xml"/>
  <Override PartName="/ppt/notesSlides/notesSlide22.xml" ContentType="application/vnd.openxmlformats-officedocument.presentationml.notesSlide+xml"/>
  <Override PartName="/ppt/tags/tag49.xml" ContentType="application/vnd.openxmlformats-officedocument.presentationml.tags+xml"/>
  <Override PartName="/ppt/notesSlides/notesSlide23.xml" ContentType="application/vnd.openxmlformats-officedocument.presentationml.notesSlide+xml"/>
  <Override PartName="/ppt/tags/tag50.xml" ContentType="application/vnd.openxmlformats-officedocument.presentationml.tags+xml"/>
  <Override PartName="/ppt/notesSlides/notesSlide24.xml" ContentType="application/vnd.openxmlformats-officedocument.presentationml.notesSlide+xml"/>
  <Override PartName="/ppt/tags/tag51.xml" ContentType="application/vnd.openxmlformats-officedocument.presentationml.tags+xml"/>
  <Override PartName="/ppt/notesSlides/notesSlide25.xml" ContentType="application/vnd.openxmlformats-officedocument.presentationml.notesSlide+xml"/>
  <Override PartName="/ppt/tags/tag52.xml" ContentType="application/vnd.openxmlformats-officedocument.presentationml.tags+xml"/>
  <Override PartName="/ppt/notesSlides/notesSlide26.xml" ContentType="application/vnd.openxmlformats-officedocument.presentationml.notesSlide+xml"/>
  <Override PartName="/ppt/tags/tag53.xml" ContentType="application/vnd.openxmlformats-officedocument.presentationml.tags+xml"/>
  <Override PartName="/ppt/notesSlides/notesSlide27.xml" ContentType="application/vnd.openxmlformats-officedocument.presentationml.notesSlide+xml"/>
  <Override PartName="/ppt/tags/tag54.xml" ContentType="application/vnd.openxmlformats-officedocument.presentationml.tags+xml"/>
  <Override PartName="/ppt/notesSlides/notesSlide28.xml" ContentType="application/vnd.openxmlformats-officedocument.presentationml.notesSlide+xml"/>
  <Override PartName="/ppt/tags/tag55.xml" ContentType="application/vnd.openxmlformats-officedocument.presentationml.tags+xml"/>
  <Override PartName="/ppt/notesSlides/notesSlide29.xml" ContentType="application/vnd.openxmlformats-officedocument.presentationml.notesSlide+xml"/>
  <Override PartName="/ppt/tags/tag56.xml" ContentType="application/vnd.openxmlformats-officedocument.presentationml.tags+xml"/>
  <Override PartName="/ppt/notesSlides/notesSlide30.xml" ContentType="application/vnd.openxmlformats-officedocument.presentationml.notesSlide+xml"/>
  <Override PartName="/ppt/tags/tag57.xml" ContentType="application/vnd.openxmlformats-officedocument.presentationml.tags+xml"/>
  <Override PartName="/ppt/notesSlides/notesSlide31.xml" ContentType="application/vnd.openxmlformats-officedocument.presentationml.notesSlide+xml"/>
  <Override PartName="/ppt/tags/tag58.xml" ContentType="application/vnd.openxmlformats-officedocument.presentationml.tags+xml"/>
  <Override PartName="/ppt/notesSlides/notesSlide32.xml" ContentType="application/vnd.openxmlformats-officedocument.presentationml.notesSlide+xml"/>
  <Override PartName="/ppt/tags/tag59.xml" ContentType="application/vnd.openxmlformats-officedocument.presentationml.tags+xml"/>
  <Override PartName="/ppt/notesSlides/notesSlide33.xml" ContentType="application/vnd.openxmlformats-officedocument.presentationml.notesSlide+xml"/>
  <Override PartName="/ppt/tags/tag60.xml" ContentType="application/vnd.openxmlformats-officedocument.presentationml.tags+xml"/>
  <Override PartName="/ppt/notesSlides/notesSlide34.xml" ContentType="application/vnd.openxmlformats-officedocument.presentationml.notesSlide+xml"/>
  <Override PartName="/ppt/tags/tag61.xml" ContentType="application/vnd.openxmlformats-officedocument.presentationml.tags+xml"/>
  <Override PartName="/ppt/notesSlides/notesSlide35.xml" ContentType="application/vnd.openxmlformats-officedocument.presentationml.notesSlide+xml"/>
  <Override PartName="/ppt/tags/tag62.xml" ContentType="application/vnd.openxmlformats-officedocument.presentationml.tags+xml"/>
  <Override PartName="/ppt/notesSlides/notesSlide36.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notesSlides/notesSlide37.xml" ContentType="application/vnd.openxmlformats-officedocument.presentationml.notesSlide+xml"/>
  <Override PartName="/ppt/tags/tag66.xml" ContentType="application/vnd.openxmlformats-officedocument.presentationml.tags+xml"/>
  <Override PartName="/ppt/notesSlides/notesSlide38.xml" ContentType="application/vnd.openxmlformats-officedocument.presentationml.notesSlide+xml"/>
  <Override PartName="/ppt/tags/tag67.xml" ContentType="application/vnd.openxmlformats-officedocument.presentationml.tags+xml"/>
  <Override PartName="/ppt/notesSlides/notesSlide39.xml" ContentType="application/vnd.openxmlformats-officedocument.presentationml.notesSlide+xml"/>
  <Override PartName="/ppt/tags/tag68.xml" ContentType="application/vnd.openxmlformats-officedocument.presentationml.tags+xml"/>
  <Override PartName="/ppt/notesSlides/notesSlide40.xml" ContentType="application/vnd.openxmlformats-officedocument.presentationml.notesSlide+xml"/>
  <Override PartName="/ppt/tags/tag69.xml" ContentType="application/vnd.openxmlformats-officedocument.presentationml.tags+xml"/>
  <Override PartName="/ppt/notesSlides/notesSlide41.xml" ContentType="application/vnd.openxmlformats-officedocument.presentationml.notesSlide+xml"/>
  <Override PartName="/ppt/tags/tag70.xml" ContentType="application/vnd.openxmlformats-officedocument.presentationml.tags+xml"/>
  <Override PartName="/ppt/notesSlides/notesSlide42.xml" ContentType="application/vnd.openxmlformats-officedocument.presentationml.notesSlide+xml"/>
  <Override PartName="/ppt/tags/tag71.xml" ContentType="application/vnd.openxmlformats-officedocument.presentationml.tags+xml"/>
  <Override PartName="/ppt/notesSlides/notesSlide43.xml" ContentType="application/vnd.openxmlformats-officedocument.presentationml.notesSlide+xml"/>
  <Override PartName="/ppt/tags/tag72.xml" ContentType="application/vnd.openxmlformats-officedocument.presentationml.tags+xml"/>
  <Override PartName="/ppt/notesSlides/notesSlide44.xml" ContentType="application/vnd.openxmlformats-officedocument.presentationml.notesSlide+xml"/>
  <Override PartName="/ppt/tags/tag73.xml" ContentType="application/vnd.openxmlformats-officedocument.presentationml.tags+xml"/>
  <Override PartName="/ppt/notesSlides/notesSlide45.xml" ContentType="application/vnd.openxmlformats-officedocument.presentationml.notesSlide+xml"/>
  <Override PartName="/ppt/tags/tag74.xml" ContentType="application/vnd.openxmlformats-officedocument.presentationml.tags+xml"/>
  <Override PartName="/ppt/notesSlides/notesSlide46.xml" ContentType="application/vnd.openxmlformats-officedocument.presentationml.notesSlide+xml"/>
  <Override PartName="/ppt/tags/tag75.xml" ContentType="application/vnd.openxmlformats-officedocument.presentationml.tags+xml"/>
  <Override PartName="/ppt/notesSlides/notesSlide47.xml" ContentType="application/vnd.openxmlformats-officedocument.presentationml.notesSlide+xml"/>
  <Override PartName="/ppt/tags/tag76.xml" ContentType="application/vnd.openxmlformats-officedocument.presentationml.tags+xml"/>
  <Override PartName="/ppt/notesSlides/notesSlide48.xml" ContentType="application/vnd.openxmlformats-officedocument.presentationml.notesSlide+xml"/>
  <Override PartName="/ppt/tags/tag77.xml" ContentType="application/vnd.openxmlformats-officedocument.presentationml.tags+xml"/>
  <Override PartName="/ppt/notesSlides/notesSlide49.xml" ContentType="application/vnd.openxmlformats-officedocument.presentationml.notesSlide+xml"/>
  <Override PartName="/ppt/tags/tag78.xml" ContentType="application/vnd.openxmlformats-officedocument.presentationml.tags+xml"/>
  <Override PartName="/ppt/notesSlides/notesSlide50.xml" ContentType="application/vnd.openxmlformats-officedocument.presentationml.notesSlide+xml"/>
  <Override PartName="/ppt/tags/tag79.xml" ContentType="application/vnd.openxmlformats-officedocument.presentationml.tags+xml"/>
  <Override PartName="/ppt/tags/tag80.xml" ContentType="application/vnd.openxmlformats-officedocument.presentationml.tags+xml"/>
  <Override PartName="/ppt/notesSlides/notesSlide51.xml" ContentType="application/vnd.openxmlformats-officedocument.presentationml.notesSlide+xml"/>
  <Override PartName="/ppt/tags/tag81.xml" ContentType="application/vnd.openxmlformats-officedocument.presentationml.tags+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685" r:id="rId1"/>
  </p:sldMasterIdLst>
  <p:notesMasterIdLst>
    <p:notesMasterId r:id="rId57"/>
  </p:notesMasterIdLst>
  <p:handoutMasterIdLst>
    <p:handoutMasterId r:id="rId58"/>
  </p:handoutMasterIdLst>
  <p:sldIdLst>
    <p:sldId id="364" r:id="rId2"/>
    <p:sldId id="365" r:id="rId3"/>
    <p:sldId id="366" r:id="rId4"/>
    <p:sldId id="367" r:id="rId5"/>
    <p:sldId id="368" r:id="rId6"/>
    <p:sldId id="369" r:id="rId7"/>
    <p:sldId id="370" r:id="rId8"/>
    <p:sldId id="371" r:id="rId9"/>
    <p:sldId id="372" r:id="rId10"/>
    <p:sldId id="373" r:id="rId11"/>
    <p:sldId id="374" r:id="rId12"/>
    <p:sldId id="375" r:id="rId13"/>
    <p:sldId id="376" r:id="rId14"/>
    <p:sldId id="377" r:id="rId15"/>
    <p:sldId id="378" r:id="rId16"/>
    <p:sldId id="379" r:id="rId17"/>
    <p:sldId id="380" r:id="rId18"/>
    <p:sldId id="381" r:id="rId19"/>
    <p:sldId id="382" r:id="rId20"/>
    <p:sldId id="383" r:id="rId21"/>
    <p:sldId id="384" r:id="rId22"/>
    <p:sldId id="385" r:id="rId23"/>
    <p:sldId id="386" r:id="rId24"/>
    <p:sldId id="387" r:id="rId25"/>
    <p:sldId id="388" r:id="rId26"/>
    <p:sldId id="389" r:id="rId27"/>
    <p:sldId id="390" r:id="rId28"/>
    <p:sldId id="391" r:id="rId29"/>
    <p:sldId id="392" r:id="rId30"/>
    <p:sldId id="393" r:id="rId31"/>
    <p:sldId id="394" r:id="rId32"/>
    <p:sldId id="395" r:id="rId33"/>
    <p:sldId id="396" r:id="rId34"/>
    <p:sldId id="397" r:id="rId35"/>
    <p:sldId id="398" r:id="rId36"/>
    <p:sldId id="399" r:id="rId37"/>
    <p:sldId id="400" r:id="rId38"/>
    <p:sldId id="401" r:id="rId39"/>
    <p:sldId id="402" r:id="rId40"/>
    <p:sldId id="403" r:id="rId41"/>
    <p:sldId id="404" r:id="rId42"/>
    <p:sldId id="405" r:id="rId43"/>
    <p:sldId id="406" r:id="rId44"/>
    <p:sldId id="407" r:id="rId45"/>
    <p:sldId id="408" r:id="rId46"/>
    <p:sldId id="409" r:id="rId47"/>
    <p:sldId id="410" r:id="rId48"/>
    <p:sldId id="411" r:id="rId49"/>
    <p:sldId id="412" r:id="rId50"/>
    <p:sldId id="413" r:id="rId51"/>
    <p:sldId id="414" r:id="rId52"/>
    <p:sldId id="415" r:id="rId53"/>
    <p:sldId id="416" r:id="rId54"/>
    <p:sldId id="417" r:id="rId55"/>
    <p:sldId id="418" r:id="rId56"/>
  </p:sldIdLst>
  <p:sldSz cx="12192000" cy="6858000"/>
  <p:notesSz cx="7315200" cy="9601200"/>
  <p:embeddedFontLst>
    <p:embeddedFont>
      <p:font typeface="Calibri" panose="020F0502020204030204" pitchFamily="34" charset="0"/>
      <p:regular r:id="rId59"/>
      <p:bold r:id="rId60"/>
      <p:italic r:id="rId61"/>
      <p:boldItalic r:id="rId62"/>
    </p:embeddedFont>
  </p:embeddedFontLst>
  <p:custDataLst>
    <p:tags r:id="rId6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6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D79"/>
    <a:srgbClr val="006990"/>
    <a:srgbClr val="F898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E25E649-3F16-4E02-A733-19D2CDBF48F0}">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1" autoAdjust="0"/>
    <p:restoredTop sz="86047" autoAdjust="0"/>
  </p:normalViewPr>
  <p:slideViewPr>
    <p:cSldViewPr snapToGrid="0">
      <p:cViewPr varScale="1">
        <p:scale>
          <a:sx n="129" d="100"/>
          <a:sy n="129" d="100"/>
        </p:scale>
        <p:origin x="162" y="2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63" d="100"/>
          <a:sy n="63" d="100"/>
        </p:scale>
        <p:origin x="2698" y="4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gs" Target="tags/tag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handoutMaster" Target="handoutMasters/handoutMaster1.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2.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2" Type="http://schemas.openxmlformats.org/officeDocument/2006/relationships/tags" Target="../tags/tag26.xm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7027" tIns="48513" rIns="97027" bIns="48513" rtlCol="0"/>
          <a:lstStyle>
            <a:lvl1pPr algn="l">
              <a:defRPr sz="1300"/>
            </a:lvl1pPr>
          </a:lstStyle>
          <a:p>
            <a:endParaRPr lang="en-US" dirty="0"/>
          </a:p>
        </p:txBody>
      </p:sp>
      <p:sp>
        <p:nvSpPr>
          <p:cNvPr id="3" name="Date Placeholder 2"/>
          <p:cNvSpPr>
            <a:spLocks noGrp="1"/>
          </p:cNvSpPr>
          <p:nvPr>
            <p:ph type="dt" sz="quarter" idx="1"/>
          </p:nvPr>
        </p:nvSpPr>
        <p:spPr>
          <a:xfrm>
            <a:off x="4143587" y="0"/>
            <a:ext cx="3169920" cy="480060"/>
          </a:xfrm>
          <a:prstGeom prst="rect">
            <a:avLst/>
          </a:prstGeom>
        </p:spPr>
        <p:txBody>
          <a:bodyPr vert="horz" lIns="97027" tIns="48513" rIns="97027" bIns="48513" rtlCol="0"/>
          <a:lstStyle>
            <a:lvl1pPr algn="r">
              <a:defRPr sz="1300"/>
            </a:lvl1pPr>
          </a:lstStyle>
          <a:p>
            <a:fld id="{FB004553-04C5-4BB3-AD4E-8B2EF3CDDAF9}" type="datetimeFigureOut">
              <a:rPr lang="en-US" smtClean="0"/>
              <a:t>4/16/2020</a:t>
            </a:fld>
            <a:endParaRPr lang="en-US" dirty="0"/>
          </a:p>
        </p:txBody>
      </p:sp>
      <p:sp>
        <p:nvSpPr>
          <p:cNvPr id="4" name="Footer Placeholder 3"/>
          <p:cNvSpPr>
            <a:spLocks noGrp="1"/>
          </p:cNvSpPr>
          <p:nvPr>
            <p:ph type="ftr" sz="quarter" idx="2"/>
          </p:nvPr>
        </p:nvSpPr>
        <p:spPr>
          <a:xfrm>
            <a:off x="0" y="9119474"/>
            <a:ext cx="3169920" cy="480060"/>
          </a:xfrm>
          <a:prstGeom prst="rect">
            <a:avLst/>
          </a:prstGeom>
        </p:spPr>
        <p:txBody>
          <a:bodyPr vert="horz" lIns="97027" tIns="48513" rIns="97027" bIns="48513" rtlCol="0" anchor="b"/>
          <a:lstStyle>
            <a:lvl1pPr algn="l">
              <a:defRPr sz="1300"/>
            </a:lvl1pPr>
          </a:lstStyle>
          <a:p>
            <a:endParaRPr lang="en-US" dirty="0"/>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7027" tIns="48513" rIns="97027" bIns="48513" rtlCol="0" anchor="b"/>
          <a:lstStyle>
            <a:lvl1pPr algn="r">
              <a:defRPr sz="1300"/>
            </a:lvl1pPr>
          </a:lstStyle>
          <a:p>
            <a:fld id="{2E6A881F-0910-47D3-BD01-4F68834EC353}" type="slidenum">
              <a:rPr lang="en-US" smtClean="0"/>
              <a:t>‹#›</a:t>
            </a:fld>
            <a:endParaRPr lang="en-US" dirty="0"/>
          </a:p>
        </p:txBody>
      </p:sp>
    </p:spTree>
    <p:custDataLst>
      <p:tags r:id="rId2"/>
    </p:custDataLst>
    <p:extLst>
      <p:ext uri="{BB962C8B-B14F-4D97-AF65-F5344CB8AC3E}">
        <p14:creationId xmlns:p14="http://schemas.microsoft.com/office/powerpoint/2010/main" val="32686676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8-03-09T12:32:52.089"/>
    </inkml:context>
    <inkml:brush xml:id="br0">
      <inkml:brushProperty name="width" value="0.03333" units="cm"/>
      <inkml:brushProperty name="height" value="0.03333" units="cm"/>
    </inkml:brush>
  </inkml:definitions>
  <inkml:trace contextRef="#ctx0" brushRef="#br0">13866 7577 4258 0 0,'0'0'-944'0'0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7027" tIns="48513" rIns="97027" bIns="48513" rtlCol="0"/>
          <a:lstStyle>
            <a:lvl1pPr algn="l">
              <a:defRPr sz="1300"/>
            </a:lvl1pPr>
          </a:lstStyle>
          <a:p>
            <a:endParaRPr lang="en-US" dirty="0"/>
          </a:p>
        </p:txBody>
      </p:sp>
      <p:sp>
        <p:nvSpPr>
          <p:cNvPr id="3" name="Date Placeholder 2"/>
          <p:cNvSpPr>
            <a:spLocks noGrp="1"/>
          </p:cNvSpPr>
          <p:nvPr>
            <p:ph type="dt" idx="1"/>
          </p:nvPr>
        </p:nvSpPr>
        <p:spPr>
          <a:xfrm>
            <a:off x="4143587" y="0"/>
            <a:ext cx="3169920" cy="480060"/>
          </a:xfrm>
          <a:prstGeom prst="rect">
            <a:avLst/>
          </a:prstGeom>
        </p:spPr>
        <p:txBody>
          <a:bodyPr vert="horz" lIns="97027" tIns="48513" rIns="97027" bIns="48513" rtlCol="0"/>
          <a:lstStyle>
            <a:lvl1pPr algn="r">
              <a:defRPr sz="1300"/>
            </a:lvl1pPr>
          </a:lstStyle>
          <a:p>
            <a:fld id="{3CB6F0DB-E055-41D0-9102-627A646E4242}" type="datetimeFigureOut">
              <a:rPr lang="en-US" smtClean="0"/>
              <a:t>4/16/2020</a:t>
            </a:fld>
            <a:endParaRPr lang="en-US" dirty="0"/>
          </a:p>
        </p:txBody>
      </p:sp>
      <p:sp>
        <p:nvSpPr>
          <p:cNvPr id="4" name="Slide Image Placeholder 3"/>
          <p:cNvSpPr>
            <a:spLocks noGrp="1" noRot="1" noChangeAspect="1"/>
          </p:cNvSpPr>
          <p:nvPr>
            <p:ph type="sldImg" idx="2"/>
          </p:nvPr>
        </p:nvSpPr>
        <p:spPr>
          <a:xfrm>
            <a:off x="884238" y="639763"/>
            <a:ext cx="5546725" cy="3121025"/>
          </a:xfrm>
          <a:prstGeom prst="rect">
            <a:avLst/>
          </a:prstGeom>
          <a:noFill/>
          <a:ln w="12700">
            <a:solidFill>
              <a:prstClr val="black"/>
            </a:solidFill>
          </a:ln>
        </p:spPr>
        <p:txBody>
          <a:bodyPr vert="horz" lIns="97027" tIns="48513" rIns="97027" bIns="48513" rtlCol="0" anchor="ctr"/>
          <a:lstStyle/>
          <a:p>
            <a:endParaRPr lang="en-US" dirty="0"/>
          </a:p>
        </p:txBody>
      </p:sp>
      <p:sp>
        <p:nvSpPr>
          <p:cNvPr id="5" name="Notes Placeholder 4"/>
          <p:cNvSpPr>
            <a:spLocks noGrp="1"/>
          </p:cNvSpPr>
          <p:nvPr>
            <p:ph type="body" sz="quarter" idx="3"/>
          </p:nvPr>
        </p:nvSpPr>
        <p:spPr>
          <a:xfrm>
            <a:off x="487680" y="4000500"/>
            <a:ext cx="6339840" cy="512064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7027" tIns="48513" rIns="97027" bIns="48513"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7027" tIns="48513" rIns="97027" bIns="48513" rtlCol="0" anchor="b"/>
          <a:lstStyle>
            <a:lvl1pPr algn="r">
              <a:defRPr sz="1300"/>
            </a:lvl1pPr>
          </a:lstStyle>
          <a:p>
            <a:fld id="{9F4FBC3A-A12C-40F9-BB8D-BC30C7901396}" type="slidenum">
              <a:rPr lang="en-US" smtClean="0"/>
              <a:t>‹#›</a:t>
            </a:fld>
            <a:endParaRPr lang="en-US" dirty="0"/>
          </a:p>
        </p:txBody>
      </p:sp>
    </p:spTree>
    <p:extLst>
      <p:ext uri="{BB962C8B-B14F-4D97-AF65-F5344CB8AC3E}">
        <p14:creationId xmlns:p14="http://schemas.microsoft.com/office/powerpoint/2010/main" val="2012909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cs.vmware.com/en/VMware-vSphere/7.0/com.vmware.vsphere.vm_admin.doc/GUID-55238059-912E-411F-A0E9-A7A536972A91.html"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www.vmware.com/resources/compatibility"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marketplace.vmware.com/vsx/"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docs.vmware.com/en/VMware-Tools/index.html"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docs.vmware.com/en/VMware-vSphere/7.0/com.vmware.vsphere.vm_admin.doc/GUID-55238059-912E-411F-A0E9-A7A536972A91.html"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docs.vmware.com/en/VMware-vSphere/7.0/com.vmware.vsphere.vm_admin.doc/GUID-55238059-912E-411F-A0E9-A7A536972A91.html"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configmax.vmware.com"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docs.vmware.com/en/VMware-vSphere/7.0/com.vmware.vsphere.networking.doc/GUID-35B40B0B-0C13-43B2-BC85-18C9C91BE2D4.html"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docs.vmware.com/en/VMware-vSphere/7.0/com.vmware.vsphere.vm_admin.doc/GUID-55238059-912E-411F-A0E9-A7A536972A91.html"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cs.vmware.com/en/VMware-vSphere/7.0/com.vmware.vsphere.hostclient.doc/GUID-509C12B2-32F2-4928-B81B-DE87C7B2A5F6.html"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01" name="Slide preview"/>
          <p:cNvSpPr>
            <a:spLocks noGrp="1" noRot="1" noChangeAspect="1"/>
          </p:cNvSpPr>
          <p:nvPr>
            <p:ph type="sldImg"/>
          </p:nvPr>
        </p:nvSpPr>
        <p:spPr/>
      </p:sp>
      <p:sp>
        <p:nvSpPr>
          <p:cNvPr id="10202" name="Notes"/>
          <p:cNvSpPr>
            <a:spLocks noGrp="1"/>
          </p:cNvSpPr>
          <p:nvPr>
            <p:ph type="body" idx="1"/>
          </p:nvPr>
        </p:nvSpPr>
        <p:spPr/>
        <p:txBody>
          <a:bodyPr wrap="square" rtlCol="0"/>
          <a:lstStyle/>
          <a:p>
            <a:pPr marL="0" indent="0">
              <a:buNone/>
            </a:pPr>
            <a:endParaRPr/>
          </a:p>
        </p:txBody>
      </p:sp>
      <p:sp>
        <p:nvSpPr>
          <p:cNvPr id="10203" name="Slide number"/>
          <p:cNvSpPr>
            <a:spLocks noGrp="1"/>
          </p:cNvSpPr>
          <p:nvPr>
            <p:ph type="sldNum" sz="quarter" idx="10"/>
          </p:nvPr>
        </p:nvSpPr>
        <p:spPr/>
        <p:txBody>
          <a:bodyPr/>
          <a:lstStyle/>
          <a:p>
            <a:fld id="{C18812F0-6685-476B-B832-AFB48F091983}" type="slidenum">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32" name="Slide preview"/>
          <p:cNvSpPr>
            <a:spLocks noGrp="1" noRot="1" noChangeAspect="1"/>
          </p:cNvSpPr>
          <p:nvPr>
            <p:ph type="sldImg"/>
          </p:nvPr>
        </p:nvSpPr>
        <p:spPr/>
      </p:sp>
      <p:sp>
        <p:nvSpPr>
          <p:cNvPr id="10233" name="Notes"/>
          <p:cNvSpPr>
            <a:spLocks noGrp="1"/>
          </p:cNvSpPr>
          <p:nvPr>
            <p:ph type="body" idx="1"/>
          </p:nvPr>
        </p:nvSpPr>
        <p:spPr/>
        <p:txBody>
          <a:bodyPr wrap="square" rtlCol="0"/>
          <a:lstStyle/>
          <a:p>
            <a:pPr marL="0" indent="0">
              <a:buNone/>
            </a:pPr>
            <a:endParaRPr/>
          </a:p>
        </p:txBody>
      </p:sp>
      <p:sp>
        <p:nvSpPr>
          <p:cNvPr id="10234" name="Slide number"/>
          <p:cNvSpPr>
            <a:spLocks noGrp="1"/>
          </p:cNvSpPr>
          <p:nvPr>
            <p:ph type="sldNum" sz="quarter" idx="10"/>
          </p:nvPr>
        </p:nvSpPr>
        <p:spPr/>
        <p:txBody>
          <a:bodyPr/>
          <a:lstStyle/>
          <a:p>
            <a:fld id="{C18812F0-6685-476B-B832-AFB48F091983}" type="slidenum">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36" name="Slide preview"/>
          <p:cNvSpPr>
            <a:spLocks noGrp="1" noRot="1" noChangeAspect="1"/>
          </p:cNvSpPr>
          <p:nvPr>
            <p:ph type="sldImg"/>
          </p:nvPr>
        </p:nvSpPr>
        <p:spPr/>
      </p:sp>
      <p:sp>
        <p:nvSpPr>
          <p:cNvPr id="10237"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To install the guest operating system, you interact with the VM through the VM console. Using the vSphere Client, you can attach a CD, DVD, or ISO image containing the installation image to the virtual CD/DVD drive.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On the slide, the Windows Server 2008 guest operating system is being installed. You can use the vSphere Client to install a guest operating system. You can also install a guest operating system from an ISO image or a CD. Installing from an ISO image is typically faster and more convenient than a CD installation.</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For more information about installing guest operating systems, see </a:t>
            </a:r>
            <a:r>
              <a:rPr lang="en-US" sz="2000" i="1" dirty="0">
                <a:solidFill>
                  <a:srgbClr val="000000"/>
                </a:solidFill>
                <a:latin typeface="Times New Roman" panose="02020603050405020304" pitchFamily="18" charset="0"/>
                <a:cs typeface="Courier New" pitchFamily="49" charset="0"/>
              </a:rPr>
              <a:t>vSphere Virtual Machine Administration</a:t>
            </a:r>
            <a:r>
              <a:rPr lang="en-GB" sz="1200" dirty="0">
                <a:solidFill>
                  <a:srgbClr val="000000"/>
                </a:solidFill>
                <a:latin typeface="Times New Roman" panose="02020603050405020304" pitchFamily="18" charset="0"/>
                <a:cs typeface="Times New Roman" panose="02020603050405020304" pitchFamily="18" charset="0"/>
              </a:rPr>
              <a:t> at </a:t>
            </a:r>
            <a:r>
              <a:rPr sz="1200">
                <a:hlinkClick r:id="rId3"/>
              </a:rPr>
              <a:t>https://docs.vmware.com/en/VMware-vSphere/7.0/com.vmware.vsphere.vm_admin.doc/GUID-55238059-912E-411F-A0E9-A7A536972A91.html</a:t>
            </a:r>
            <a:r>
              <a:rPr lang="en-GB" sz="1200" dirty="0">
                <a:solidFill>
                  <a:srgbClr val="000000"/>
                </a:solidFill>
                <a:latin typeface="Times New Roman" panose="02020603050405020304" pitchFamily="18" charset="0"/>
                <a:cs typeface="Times New Roman" panose="02020603050405020304" pitchFamily="18" charset="0"/>
              </a:rPr>
              <a: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For more about the supported guest operating systems, see </a:t>
            </a:r>
            <a:r>
              <a:rPr lang="en-US" sz="2000" i="1" dirty="0">
                <a:solidFill>
                  <a:srgbClr val="000000"/>
                </a:solidFill>
                <a:latin typeface="Times New Roman" panose="02020603050405020304" pitchFamily="18" charset="0"/>
                <a:cs typeface="Courier New" pitchFamily="49" charset="0"/>
              </a:rPr>
              <a:t>VMware Compatibility Guide</a:t>
            </a:r>
            <a:r>
              <a:rPr lang="en-GB" sz="1200" dirty="0">
                <a:solidFill>
                  <a:srgbClr val="000000"/>
                </a:solidFill>
                <a:latin typeface="Times New Roman" panose="02020603050405020304" pitchFamily="18" charset="0"/>
                <a:cs typeface="Times New Roman" panose="02020603050405020304" pitchFamily="18" charset="0"/>
              </a:rPr>
              <a:t> at </a:t>
            </a:r>
            <a:r>
              <a:rPr sz="1200">
                <a:hlinkClick r:id="rId4"/>
              </a:rPr>
              <a:t>https://www.vmware.com/resources/compatibility</a:t>
            </a:r>
            <a:r>
              <a:rPr lang="en-GB" sz="1200" dirty="0">
                <a:solidFill>
                  <a:srgbClr val="000000"/>
                </a:solidFill>
                <a:latin typeface="Times New Roman" panose="02020603050405020304" pitchFamily="18" charset="0"/>
                <a:cs typeface="Times New Roman" panose="02020603050405020304" pitchFamily="18" charset="0"/>
              </a:rPr>
              <a:t>.</a:t>
            </a:r>
          </a:p>
        </p:txBody>
      </p:sp>
      <p:sp>
        <p:nvSpPr>
          <p:cNvPr id="10238" name="Slide number"/>
          <p:cNvSpPr>
            <a:spLocks noGrp="1"/>
          </p:cNvSpPr>
          <p:nvPr>
            <p:ph type="sldNum" sz="quarter" idx="10"/>
          </p:nvPr>
        </p:nvSpPr>
        <p:spPr/>
        <p:txBody>
          <a:bodyPr/>
          <a:lstStyle/>
          <a:p>
            <a:fld id="{C18812F0-6685-476B-B832-AFB48F091983}" type="slidenum">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 name="Slide preview"/>
          <p:cNvSpPr>
            <a:spLocks noGrp="1" noRot="1" noChangeAspect="1"/>
          </p:cNvSpPr>
          <p:nvPr>
            <p:ph type="sldImg"/>
          </p:nvPr>
        </p:nvSpPr>
        <p:spPr/>
      </p:sp>
      <p:sp>
        <p:nvSpPr>
          <p:cNvPr id="10241"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A virtual appliance is a preconfigured VM that typically includes a preinstalled guest operating system and other software. A virtual appliance is usually designed for a specific purpose, for example, to provide a secure web browser, a firewall, or a backup and recovery utility.</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 virtual appliance can be added or imported to your vCenter Server system inventory or ESXi inventory. Virtual appliances can be imported from websites such as the VMware Virtual Appliance Marketplace at </a:t>
            </a:r>
            <a:r>
              <a:rPr sz="1200">
                <a:hlinkClick r:id="rId3"/>
              </a:rPr>
              <a:t>https://marketplace.vmware.com/vsx/</a:t>
            </a:r>
            <a:r>
              <a:rPr lang="en-GB" sz="1200" dirty="0">
                <a:solidFill>
                  <a:srgbClr val="000000"/>
                </a:solidFill>
                <a:latin typeface="Times New Roman" panose="02020603050405020304" pitchFamily="18" charset="0"/>
                <a:cs typeface="Times New Roman" panose="02020603050405020304" pitchFamily="18" charset="0"/>
              </a:rPr>
              <a: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Virtual appliances are deployed as OVF templates. OVF is a platform-independent, efficient, extensible, and open packaging and distribution format for VMs. OVF files are compressed, resulting in faster downloads. The vSphere Client validates an OVF file before importing it and ensures that it is compatible with the intended destination server. If the appliance is incompatible with the selected host, you cannot import it.</a:t>
            </a:r>
          </a:p>
        </p:txBody>
      </p:sp>
      <p:sp>
        <p:nvSpPr>
          <p:cNvPr id="10242" name="Slide number"/>
          <p:cNvSpPr>
            <a:spLocks noGrp="1"/>
          </p:cNvSpPr>
          <p:nvPr>
            <p:ph type="sldNum" sz="quarter" idx="10"/>
          </p:nvPr>
        </p:nvSpPr>
        <p:spPr/>
        <p:txBody>
          <a:bodyPr/>
          <a:lstStyle/>
          <a:p>
            <a:fld id="{C18812F0-6685-476B-B832-AFB48F091983}" type="slidenum">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Slide preview"/>
          <p:cNvSpPr>
            <a:spLocks noGrp="1" noRot="1" noChangeAspect="1"/>
          </p:cNvSpPr>
          <p:nvPr>
            <p:ph type="sldImg"/>
          </p:nvPr>
        </p:nvSpPr>
        <p:spPr/>
      </p:sp>
      <p:sp>
        <p:nvSpPr>
          <p:cNvPr id="10244"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VMware Tools improves management of the VM by replacing generic operating system drivers with VMware drivers tuned for virtual hardware. You install VMware Tools into the guest operating system. When you install VMware Tools, you install these items:</a:t>
            </a:r>
          </a:p>
          <a:p>
            <a:pPr>
              <a:buFont typeface="Arial" pitchFamily="34" charset="0"/>
              <a:buChar char="•"/>
            </a:pPr>
            <a:r>
              <a:t>The VMware Tools service: This service synchronizes the time in the guest operating system with the time in the host operating system.</a:t>
            </a:r>
          </a:p>
          <a:p>
            <a:pPr>
              <a:buFont typeface="Arial" pitchFamily="34" charset="0"/>
              <a:buChar char="•"/>
            </a:pPr>
            <a:r>
              <a:t>A set of VMware device drivers, with additional Perfmon monitoring options.</a:t>
            </a:r>
          </a:p>
          <a:p>
            <a:pPr>
              <a:buFont typeface="Arial" pitchFamily="34" charset="0"/>
              <a:buChar char="•"/>
            </a:pPr>
            <a:r>
              <a:t>A set of scripts that helps you automate guest operating system operations: You can configure the scripts to run when the VM's power state changes.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VMware Tools enhances the performance of a VM and makes many of the ease-of-use features in VMware products possible:</a:t>
            </a:r>
          </a:p>
          <a:p>
            <a:pPr>
              <a:buFont typeface="Arial" pitchFamily="34" charset="0"/>
              <a:buChar char="•"/>
            </a:pPr>
            <a:r>
              <a:t>Faster graphics performance and Windows Aero on operating systems that support Aero</a:t>
            </a:r>
          </a:p>
          <a:p>
            <a:pPr>
              <a:buFont typeface="Arial" pitchFamily="34" charset="0"/>
              <a:buChar char="•"/>
            </a:pPr>
            <a:r>
              <a:t>Shared folders between host and guest file systems</a:t>
            </a:r>
          </a:p>
          <a:p>
            <a:pPr>
              <a:buFont typeface="Arial" pitchFamily="34" charset="0"/>
              <a:buChar char="•"/>
            </a:pPr>
            <a:r>
              <a:t>Copying and pasting text, graphics, and files between the virtual machine and the host or client desktop</a:t>
            </a:r>
          </a:p>
          <a:p>
            <a:pPr>
              <a:buFont typeface="Arial" pitchFamily="34" charset="0"/>
              <a:buChar char="•"/>
            </a:pPr>
            <a:r>
              <a:t>Scripting that helps automate guest operating system operations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Although the guest operating system can run without VMware Tools, many VMware features are not available until you install VMware Tools. For example, if VMware Tools is not installed in your VM, you cannot use the shutdown or restart options from the toolbar. You can use only the power options.</a:t>
            </a:r>
          </a:p>
        </p:txBody>
      </p:sp>
      <p:sp>
        <p:nvSpPr>
          <p:cNvPr id="10245" name="Slide number"/>
          <p:cNvSpPr>
            <a:spLocks noGrp="1"/>
          </p:cNvSpPr>
          <p:nvPr>
            <p:ph type="sldNum" sz="quarter" idx="10"/>
          </p:nvPr>
        </p:nvSpPr>
        <p:spPr/>
        <p:txBody>
          <a:bodyPr/>
          <a:lstStyle/>
          <a:p>
            <a:fld id="{C18812F0-6685-476B-B832-AFB48F091983}" type="slidenum">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7" name="Slide preview"/>
          <p:cNvSpPr>
            <a:spLocks noGrp="1" noRot="1" noChangeAspect="1"/>
          </p:cNvSpPr>
          <p:nvPr>
            <p:ph type="sldImg"/>
          </p:nvPr>
        </p:nvSpPr>
        <p:spPr/>
      </p:sp>
      <p:sp>
        <p:nvSpPr>
          <p:cNvPr id="10248"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For more information about using Open VM tools, see </a:t>
            </a:r>
            <a:r>
              <a:rPr lang="en-US" sz="2000" i="1" dirty="0">
                <a:solidFill>
                  <a:srgbClr val="000000"/>
                </a:solidFill>
                <a:latin typeface="Times New Roman" panose="02020603050405020304" pitchFamily="18" charset="0"/>
                <a:cs typeface="Courier New" pitchFamily="49" charset="0"/>
              </a:rPr>
              <a:t>VMware Tools User Guide </a:t>
            </a:r>
            <a:r>
              <a:rPr lang="en-GB" sz="1200" dirty="0">
                <a:solidFill>
                  <a:srgbClr val="000000"/>
                </a:solidFill>
                <a:latin typeface="Times New Roman" panose="02020603050405020304" pitchFamily="18" charset="0"/>
                <a:cs typeface="Times New Roman" panose="02020603050405020304" pitchFamily="18" charset="0"/>
              </a:rPr>
              <a:t>at </a:t>
            </a:r>
            <a:r>
              <a:rPr sz="1200">
                <a:hlinkClick r:id="rId3"/>
              </a:rPr>
              <a:t>https://docs.vmware.com/en/VMware-Tools/index.html</a:t>
            </a:r>
            <a:r>
              <a:rPr lang="en-GB" sz="1200" dirty="0">
                <a:solidFill>
                  <a:srgbClr val="000000"/>
                </a:solidFill>
                <a:latin typeface="Times New Roman" panose="02020603050405020304" pitchFamily="18" charset="0"/>
                <a:cs typeface="Times New Roman" panose="02020603050405020304" pitchFamily="18" charset="0"/>
              </a:rPr>
              <a:t>.</a:t>
            </a:r>
          </a:p>
        </p:txBody>
      </p:sp>
      <p:sp>
        <p:nvSpPr>
          <p:cNvPr id="10249" name="Slide number"/>
          <p:cNvSpPr>
            <a:spLocks noGrp="1"/>
          </p:cNvSpPr>
          <p:nvPr>
            <p:ph type="sldNum" sz="quarter" idx="10"/>
          </p:nvPr>
        </p:nvSpPr>
        <p:spPr/>
        <p:txBody>
          <a:bodyPr/>
          <a:lstStyle/>
          <a:p>
            <a:fld id="{C18812F0-6685-476B-B832-AFB48F091983}" type="slidenum">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1" name="Slide preview"/>
          <p:cNvSpPr>
            <a:spLocks noGrp="1" noRot="1" noChangeAspect="1"/>
          </p:cNvSpPr>
          <p:nvPr>
            <p:ph type="sldImg"/>
          </p:nvPr>
        </p:nvSpPr>
        <p:spPr/>
      </p:sp>
      <p:sp>
        <p:nvSpPr>
          <p:cNvPr id="10252" name="Notes"/>
          <p:cNvSpPr>
            <a:spLocks noGrp="1"/>
          </p:cNvSpPr>
          <p:nvPr>
            <p:ph type="body" idx="1"/>
          </p:nvPr>
        </p:nvSpPr>
        <p:spPr/>
        <p:txBody>
          <a:bodyPr wrap="square" rtlCol="0"/>
          <a:lstStyle/>
          <a:p>
            <a:pPr marL="0" indent="0">
              <a:buNone/>
            </a:pPr>
            <a:endParaRPr/>
          </a:p>
        </p:txBody>
      </p:sp>
      <p:sp>
        <p:nvSpPr>
          <p:cNvPr id="10253" name="Slide number"/>
          <p:cNvSpPr>
            <a:spLocks noGrp="1"/>
          </p:cNvSpPr>
          <p:nvPr>
            <p:ph type="sldNum" sz="quarter" idx="10"/>
          </p:nvPr>
        </p:nvSpPr>
        <p:spPr/>
        <p:txBody>
          <a:bodyPr/>
          <a:lstStyle/>
          <a:p>
            <a:fld id="{C18812F0-6685-476B-B832-AFB48F091983}" type="slidenum">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4" name="Slide preview"/>
          <p:cNvSpPr>
            <a:spLocks noGrp="1" noRot="1" noChangeAspect="1"/>
          </p:cNvSpPr>
          <p:nvPr>
            <p:ph type="sldImg"/>
          </p:nvPr>
        </p:nvSpPr>
        <p:spPr/>
      </p:sp>
      <p:sp>
        <p:nvSpPr>
          <p:cNvPr id="10255" name="Notes"/>
          <p:cNvSpPr>
            <a:spLocks noGrp="1"/>
          </p:cNvSpPr>
          <p:nvPr>
            <p:ph type="body" idx="1"/>
          </p:nvPr>
        </p:nvSpPr>
        <p:spPr/>
        <p:txBody>
          <a:bodyPr wrap="square" rtlCol="0"/>
          <a:lstStyle/>
          <a:p>
            <a:pPr marL="0" indent="0">
              <a:buNone/>
            </a:pPr>
            <a:endParaRPr/>
          </a:p>
        </p:txBody>
      </p:sp>
      <p:sp>
        <p:nvSpPr>
          <p:cNvPr id="10256" name="Slide number"/>
          <p:cNvSpPr>
            <a:spLocks noGrp="1"/>
          </p:cNvSpPr>
          <p:nvPr>
            <p:ph type="sldNum" sz="quarter" idx="10"/>
          </p:nvPr>
        </p:nvSpPr>
        <p:spPr/>
        <p:txBody>
          <a:bodyPr/>
          <a:lstStyle/>
          <a:p>
            <a:fld id="{C18812F0-6685-476B-B832-AFB48F091983}" type="slidenum">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7" name="Slide preview"/>
          <p:cNvSpPr>
            <a:spLocks noGrp="1" noRot="1" noChangeAspect="1"/>
          </p:cNvSpPr>
          <p:nvPr>
            <p:ph type="sldImg"/>
          </p:nvPr>
        </p:nvSpPr>
        <p:spPr/>
      </p:sp>
      <p:sp>
        <p:nvSpPr>
          <p:cNvPr id="10258" name="Notes"/>
          <p:cNvSpPr>
            <a:spLocks noGrp="1"/>
          </p:cNvSpPr>
          <p:nvPr>
            <p:ph type="body" idx="1"/>
          </p:nvPr>
        </p:nvSpPr>
        <p:spPr/>
        <p:txBody>
          <a:bodyPr wrap="square" rtlCol="0"/>
          <a:lstStyle/>
          <a:p>
            <a:pPr marL="0" indent="0">
              <a:buNone/>
            </a:pPr>
            <a:endParaRPr/>
          </a:p>
        </p:txBody>
      </p:sp>
      <p:sp>
        <p:nvSpPr>
          <p:cNvPr id="10259" name="Slide number"/>
          <p:cNvSpPr>
            <a:spLocks noGrp="1"/>
          </p:cNvSpPr>
          <p:nvPr>
            <p:ph type="sldNum" sz="quarter" idx="10"/>
          </p:nvPr>
        </p:nvSpPr>
        <p:spPr/>
        <p:txBody>
          <a:bodyPr/>
          <a:lstStyle/>
          <a:p>
            <a:fld id="{C18812F0-6685-476B-B832-AFB48F091983}" type="slidenum">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0" name="Slide preview"/>
          <p:cNvSpPr>
            <a:spLocks noGrp="1" noRot="1" noChangeAspect="1"/>
          </p:cNvSpPr>
          <p:nvPr>
            <p:ph type="sldImg"/>
          </p:nvPr>
        </p:nvSpPr>
        <p:spPr/>
      </p:sp>
      <p:sp>
        <p:nvSpPr>
          <p:cNvPr id="10261" name="Notes"/>
          <p:cNvSpPr>
            <a:spLocks noGrp="1"/>
          </p:cNvSpPr>
          <p:nvPr>
            <p:ph type="body" idx="1"/>
          </p:nvPr>
        </p:nvSpPr>
        <p:spPr/>
        <p:txBody>
          <a:bodyPr wrap="square" rtlCol="0"/>
          <a:lstStyle/>
          <a:p>
            <a:pPr marL="0" indent="0">
              <a:buNone/>
            </a:pPr>
            <a:endParaRPr/>
          </a:p>
        </p:txBody>
      </p:sp>
      <p:sp>
        <p:nvSpPr>
          <p:cNvPr id="10262" name="Slide number"/>
          <p:cNvSpPr>
            <a:spLocks noGrp="1"/>
          </p:cNvSpPr>
          <p:nvPr>
            <p:ph type="sldNum" sz="quarter" idx="10"/>
          </p:nvPr>
        </p:nvSpPr>
        <p:spPr/>
        <p:txBody>
          <a:bodyPr/>
          <a:lstStyle/>
          <a:p>
            <a:fld id="{C18812F0-6685-476B-B832-AFB48F091983}" type="slidenum">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3" name="Slide preview"/>
          <p:cNvSpPr>
            <a:spLocks noGrp="1" noRot="1" noChangeAspect="1"/>
          </p:cNvSpPr>
          <p:nvPr>
            <p:ph type="sldImg"/>
          </p:nvPr>
        </p:nvSpPr>
        <p:spPr/>
      </p:sp>
      <p:sp>
        <p:nvSpPr>
          <p:cNvPr id="10264" name="Notes"/>
          <p:cNvSpPr>
            <a:spLocks noGrp="1"/>
          </p:cNvSpPr>
          <p:nvPr>
            <p:ph type="body" idx="1"/>
          </p:nvPr>
        </p:nvSpPr>
        <p:spPr/>
        <p:txBody>
          <a:bodyPr wrap="square" rtlCol="0"/>
          <a:lstStyle/>
          <a:p>
            <a:pPr marL="0" indent="0">
              <a:buNone/>
            </a:pPr>
            <a:endParaRPr/>
          </a:p>
        </p:txBody>
      </p:sp>
      <p:sp>
        <p:nvSpPr>
          <p:cNvPr id="10265" name="Slide number"/>
          <p:cNvSpPr>
            <a:spLocks noGrp="1"/>
          </p:cNvSpPr>
          <p:nvPr>
            <p:ph type="sldNum" sz="quarter" idx="10"/>
          </p:nvPr>
        </p:nvSpPr>
        <p:spPr/>
        <p:txBody>
          <a:bodyPr/>
          <a:lstStyle/>
          <a:p>
            <a:fld id="{C18812F0-6685-476B-B832-AFB48F091983}" type="slidenum">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04" name="Slide preview"/>
          <p:cNvSpPr>
            <a:spLocks noGrp="1" noRot="1" noChangeAspect="1"/>
          </p:cNvSpPr>
          <p:nvPr>
            <p:ph type="sldImg"/>
          </p:nvPr>
        </p:nvSpPr>
        <p:spPr/>
      </p:sp>
      <p:sp>
        <p:nvSpPr>
          <p:cNvPr id="10205" name="Notes"/>
          <p:cNvSpPr>
            <a:spLocks noGrp="1"/>
          </p:cNvSpPr>
          <p:nvPr>
            <p:ph type="body" idx="1"/>
          </p:nvPr>
        </p:nvSpPr>
        <p:spPr/>
        <p:txBody>
          <a:bodyPr wrap="square" rtlCol="0"/>
          <a:lstStyle/>
          <a:p>
            <a:pPr marL="0" indent="0">
              <a:buNone/>
            </a:pPr>
            <a:endParaRPr/>
          </a:p>
          <a:p>
            <a:pPr marL="0" indent="0">
              <a:buNone/>
            </a:pPr>
            <a:endParaRPr/>
          </a:p>
          <a:p>
            <a:pPr marL="0" indent="0">
              <a:buNone/>
            </a:pPr>
            <a:endParaRPr/>
          </a:p>
        </p:txBody>
      </p:sp>
      <p:sp>
        <p:nvSpPr>
          <p:cNvPr id="10206" name="Slide number"/>
          <p:cNvSpPr>
            <a:spLocks noGrp="1"/>
          </p:cNvSpPr>
          <p:nvPr>
            <p:ph type="sldNum" sz="quarter" idx="10"/>
          </p:nvPr>
        </p:nvSpPr>
        <p:spPr/>
        <p:txBody>
          <a:bodyPr/>
          <a:lstStyle/>
          <a:p>
            <a:fld id="{C18812F0-6685-476B-B832-AFB48F091983}" type="slidenum">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7" name="Slide preview"/>
          <p:cNvSpPr>
            <a:spLocks noGrp="1" noRot="1" noChangeAspect="1"/>
          </p:cNvSpPr>
          <p:nvPr>
            <p:ph type="sldImg"/>
          </p:nvPr>
        </p:nvSpPr>
        <p:spPr/>
      </p:sp>
      <p:sp>
        <p:nvSpPr>
          <p:cNvPr id="10268" name="Notes"/>
          <p:cNvSpPr>
            <a:spLocks noGrp="1"/>
          </p:cNvSpPr>
          <p:nvPr>
            <p:ph type="body" idx="1"/>
          </p:nvPr>
        </p:nvSpPr>
        <p:spPr/>
        <p:txBody>
          <a:bodyPr wrap="square" rtlCol="0"/>
          <a:lstStyle/>
          <a:p>
            <a:pPr marL="0" indent="0">
              <a:buNone/>
            </a:pPr>
            <a:endParaRPr/>
          </a:p>
        </p:txBody>
      </p:sp>
      <p:sp>
        <p:nvSpPr>
          <p:cNvPr id="10269" name="Slide number"/>
          <p:cNvSpPr>
            <a:spLocks noGrp="1"/>
          </p:cNvSpPr>
          <p:nvPr>
            <p:ph type="sldNum" sz="quarter" idx="10"/>
          </p:nvPr>
        </p:nvSpPr>
        <p:spPr/>
        <p:txBody>
          <a:bodyPr/>
          <a:lstStyle/>
          <a:p>
            <a:fld id="{C18812F0-6685-476B-B832-AFB48F091983}" type="slidenum">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0" name="Slide preview"/>
          <p:cNvSpPr>
            <a:spLocks noGrp="1" noRot="1" noChangeAspect="1"/>
          </p:cNvSpPr>
          <p:nvPr>
            <p:ph type="sldImg"/>
          </p:nvPr>
        </p:nvSpPr>
        <p:spPr/>
      </p:sp>
      <p:sp>
        <p:nvSpPr>
          <p:cNvPr id="10271" name="Notes"/>
          <p:cNvSpPr>
            <a:spLocks noGrp="1"/>
          </p:cNvSpPr>
          <p:nvPr>
            <p:ph type="body" idx="1"/>
          </p:nvPr>
        </p:nvSpPr>
        <p:spPr/>
        <p:txBody>
          <a:bodyPr wrap="square" rtlCol="0"/>
          <a:lstStyle/>
          <a:p>
            <a:pPr marL="0" indent="0">
              <a:buNone/>
            </a:pPr>
            <a:endParaRPr/>
          </a:p>
        </p:txBody>
      </p:sp>
      <p:sp>
        <p:nvSpPr>
          <p:cNvPr id="10272" name="Slide number"/>
          <p:cNvSpPr>
            <a:spLocks noGrp="1"/>
          </p:cNvSpPr>
          <p:nvPr>
            <p:ph type="sldNum" sz="quarter" idx="10"/>
          </p:nvPr>
        </p:nvSpPr>
        <p:spPr/>
        <p:txBody>
          <a:bodyPr/>
          <a:lstStyle/>
          <a:p>
            <a:fld id="{C18812F0-6685-476B-B832-AFB48F091983}" type="slidenum">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4" name="Slide preview"/>
          <p:cNvSpPr>
            <a:spLocks noGrp="1" noRot="1" noChangeAspect="1"/>
          </p:cNvSpPr>
          <p:nvPr>
            <p:ph type="sldImg"/>
          </p:nvPr>
        </p:nvSpPr>
        <p:spPr/>
      </p:sp>
      <p:sp>
        <p:nvSpPr>
          <p:cNvPr id="10275"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vSphere encapsulates each VM into a few files or objects, making VMs easier to manage and migrate. The files and objects for each VM are stored in a separate folder on a datastore.</a:t>
            </a:r>
          </a:p>
        </p:txBody>
      </p:sp>
      <p:sp>
        <p:nvSpPr>
          <p:cNvPr id="10276" name="Slide number"/>
          <p:cNvSpPr>
            <a:spLocks noGrp="1"/>
          </p:cNvSpPr>
          <p:nvPr>
            <p:ph type="sldNum" sz="quarter" idx="10"/>
          </p:nvPr>
        </p:nvSpPr>
        <p:spPr/>
        <p:txBody>
          <a:bodyPr/>
          <a:lstStyle/>
          <a:p>
            <a:fld id="{C18812F0-6685-476B-B832-AFB48F091983}" type="slidenum">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Slide preview"/>
          <p:cNvSpPr>
            <a:spLocks noGrp="1" noRot="1" noChangeAspect="1"/>
          </p:cNvSpPr>
          <p:nvPr>
            <p:ph type="sldImg"/>
          </p:nvPr>
        </p:nvSpPr>
        <p:spPr/>
      </p:sp>
      <p:sp>
        <p:nvSpPr>
          <p:cNvPr id="10279"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The slide lists some of the files that make up a VM. Except for the log files, the name of each file starts with the VM's name &lt;</a:t>
            </a:r>
            <a:r>
              <a:rPr lang="en-US" sz="2000" dirty="0">
                <a:solidFill>
                  <a:srgbClr val="000000"/>
                </a:solidFill>
                <a:latin typeface="Courier New" panose="02070309020205020404" pitchFamily="49" charset="0"/>
                <a:cs typeface="Courier New" pitchFamily="49" charset="0"/>
              </a:rPr>
              <a:t>VM_name&gt;</a:t>
            </a:r>
            <a:r>
              <a:rPr lang="en-US" sz="2000" dirty="0">
                <a:solidFill>
                  <a:schemeClr val="tx2"/>
                </a:solidFill>
                <a:cs typeface="Calibri" pitchFamily="34" charset="0"/>
              </a:rPr>
              <a:t>. A VM consists of the following files:</a:t>
            </a:r>
          </a:p>
          <a:p>
            <a:pPr>
              <a:buFont typeface="Arial" pitchFamily="34" charset="0"/>
              <a:buChar char="•"/>
            </a:pPr>
            <a:r>
              <a:t>A configuration file (</a:t>
            </a:r>
            <a:r>
              <a:rPr lang="en-US" sz="2000" dirty="0">
                <a:solidFill>
                  <a:srgbClr val="000000"/>
                </a:solidFill>
                <a:latin typeface="Courier New" panose="02070309020205020404" pitchFamily="49" charset="0"/>
                <a:cs typeface="Courier New" pitchFamily="49" charset="0"/>
              </a:rPr>
              <a:t>.vmx</a:t>
            </a:r>
            <a:r>
              <a:t>).</a:t>
            </a:r>
          </a:p>
          <a:p>
            <a:pPr>
              <a:buFont typeface="Arial" pitchFamily="34" charset="0"/>
              <a:buChar char="•"/>
            </a:pPr>
            <a:r>
              <a:t>Swap files (</a:t>
            </a:r>
            <a:r>
              <a:rPr lang="en-US" sz="2000" dirty="0">
                <a:solidFill>
                  <a:srgbClr val="000000"/>
                </a:solidFill>
                <a:latin typeface="Courier New" panose="02070309020205020404" pitchFamily="49" charset="0"/>
                <a:cs typeface="Courier New" pitchFamily="49" charset="0"/>
              </a:rPr>
              <a:t>.vswp</a:t>
            </a:r>
            <a:r>
              <a:t>) used to reclaim memory during periods of contention.</a:t>
            </a:r>
          </a:p>
          <a:p>
            <a:pPr>
              <a:buFont typeface="Arial" pitchFamily="34" charset="0"/>
              <a:buChar char="•"/>
            </a:pPr>
            <a:r>
              <a:t>A file containing the VM's BIOS settings (</a:t>
            </a:r>
            <a:r>
              <a:rPr lang="en-US" sz="2000" dirty="0">
                <a:solidFill>
                  <a:srgbClr val="000000"/>
                </a:solidFill>
                <a:latin typeface="Courier New" panose="02070309020205020404" pitchFamily="49" charset="0"/>
                <a:cs typeface="Courier New" pitchFamily="49" charset="0"/>
              </a:rPr>
              <a:t>.nvram</a:t>
            </a:r>
            <a:r>
              <a:t>).</a:t>
            </a:r>
          </a:p>
          <a:p>
            <a:pPr>
              <a:buFont typeface="Arial" pitchFamily="34" charset="0"/>
              <a:buChar char="•"/>
            </a:pPr>
            <a:r>
              <a:t>A VM's current log file (</a:t>
            </a:r>
            <a:r>
              <a:rPr lang="en-US" sz="2000" dirty="0">
                <a:solidFill>
                  <a:srgbClr val="000000"/>
                </a:solidFill>
                <a:latin typeface="Courier New" panose="02070309020205020404" pitchFamily="49" charset="0"/>
                <a:cs typeface="Courier New" pitchFamily="49" charset="0"/>
              </a:rPr>
              <a:t>.log</a:t>
            </a:r>
            <a:r>
              <a:t>) and a set of files used to archive old log entries (</a:t>
            </a:r>
            <a:r>
              <a:rPr lang="en-US" sz="2000" dirty="0">
                <a:solidFill>
                  <a:srgbClr val="000000"/>
                </a:solidFill>
                <a:latin typeface="Courier New" panose="02070309020205020404" pitchFamily="49" charset="0"/>
                <a:cs typeface="Courier New" pitchFamily="49" charset="0"/>
              </a:rPr>
              <a:t>-#.log</a:t>
            </a:r>
            <a:r>
              <a:t>).</a:t>
            </a:r>
          </a:p>
          <a:p>
            <a:pPr lvl="0">
              <a:buFont typeface="Arial" pitchFamily="34" charset="0"/>
              <a:buChar char=" "/>
            </a:pPr>
            <a:r>
              <a:t>In addition to the current log file, </a:t>
            </a:r>
            <a:r>
              <a:rPr lang="en-US" sz="2000" dirty="0">
                <a:solidFill>
                  <a:srgbClr val="000000"/>
                </a:solidFill>
                <a:latin typeface="Courier New" panose="02070309020205020404" pitchFamily="49" charset="0"/>
                <a:cs typeface="Courier New" pitchFamily="49" charset="0"/>
              </a:rPr>
              <a:t>vmware.log</a:t>
            </a:r>
            <a:r>
              <a:t>, up to six archive log files are maintained at one time. For example, </a:t>
            </a:r>
            <a:r>
              <a:rPr lang="en-US" sz="2000" dirty="0">
                <a:solidFill>
                  <a:srgbClr val="000000"/>
                </a:solidFill>
                <a:latin typeface="Courier New" panose="02070309020205020404" pitchFamily="49" charset="0"/>
                <a:cs typeface="Courier New" pitchFamily="49" charset="0"/>
              </a:rPr>
              <a:t>-1.log</a:t>
            </a:r>
            <a:r>
              <a:t> to </a:t>
            </a:r>
            <a:r>
              <a:rPr lang="en-US" sz="2000" dirty="0">
                <a:solidFill>
                  <a:srgbClr val="000000"/>
                </a:solidFill>
                <a:latin typeface="Courier New" panose="02070309020205020404" pitchFamily="49" charset="0"/>
                <a:cs typeface="Courier New" pitchFamily="49" charset="0"/>
              </a:rPr>
              <a:t>-6.log</a:t>
            </a:r>
            <a:r>
              <a:t> might exist at first.</a:t>
            </a:r>
            <a:br/>
            <a:r>
              <a:t>The next time an archive log file is created, for example, when the VM is powered off and powered back on, the following actions occur: The </a:t>
            </a:r>
            <a:r>
              <a:rPr lang="en-US" sz="2000" dirty="0">
                <a:solidFill>
                  <a:srgbClr val="000000"/>
                </a:solidFill>
                <a:latin typeface="Courier New" panose="02070309020205020404" pitchFamily="49" charset="0"/>
                <a:cs typeface="Courier New" pitchFamily="49" charset="0"/>
              </a:rPr>
              <a:t>-6.log</a:t>
            </a:r>
            <a:r>
              <a:t> is deleted, the </a:t>
            </a:r>
            <a:r>
              <a:rPr lang="en-US" sz="2000" dirty="0">
                <a:solidFill>
                  <a:srgbClr val="000000"/>
                </a:solidFill>
                <a:latin typeface="Courier New" panose="02070309020205020404" pitchFamily="49" charset="0"/>
                <a:cs typeface="Courier New" pitchFamily="49" charset="0"/>
              </a:rPr>
              <a:t>-5.log</a:t>
            </a:r>
            <a:r>
              <a:t> is recalled to </a:t>
            </a:r>
            <a:r>
              <a:rPr lang="en-US" sz="2000" dirty="0">
                <a:solidFill>
                  <a:srgbClr val="000000"/>
                </a:solidFill>
                <a:latin typeface="Courier New" panose="02070309020205020404" pitchFamily="49" charset="0"/>
                <a:cs typeface="Courier New" pitchFamily="49" charset="0"/>
              </a:rPr>
              <a:t>-6.log</a:t>
            </a:r>
            <a:r>
              <a:t>, and so on. Finally, the previous </a:t>
            </a:r>
            <a:r>
              <a:rPr lang="en-US" sz="2000" dirty="0">
                <a:solidFill>
                  <a:srgbClr val="000000"/>
                </a:solidFill>
                <a:latin typeface="Courier New" panose="02070309020205020404" pitchFamily="49" charset="0"/>
                <a:cs typeface="Courier New" pitchFamily="49" charset="0"/>
              </a:rPr>
              <a:t>vmware.log</a:t>
            </a:r>
            <a:r>
              <a:t> is recalled to the </a:t>
            </a:r>
            <a:r>
              <a:rPr lang="en-US" sz="2000" dirty="0">
                <a:solidFill>
                  <a:srgbClr val="000000"/>
                </a:solidFill>
                <a:latin typeface="Courier New" panose="02070309020205020404" pitchFamily="49" charset="0"/>
                <a:cs typeface="Courier New" pitchFamily="49" charset="0"/>
              </a:rPr>
              <a:t>-1.log</a:t>
            </a:r>
            <a:r>
              <a:t>.</a:t>
            </a:r>
          </a:p>
          <a:p>
            <a:pPr>
              <a:buFont typeface="Arial" pitchFamily="34" charset="0"/>
              <a:buChar char="•"/>
            </a:pPr>
            <a:r>
              <a:t>One or more virtual disk files. The first virtual disk has files </a:t>
            </a:r>
            <a:r>
              <a:rPr lang="en-US" sz="2000" dirty="0">
                <a:solidFill>
                  <a:srgbClr val="000000"/>
                </a:solidFill>
                <a:latin typeface="Courier New" panose="02070309020205020404" pitchFamily="49" charset="0"/>
                <a:cs typeface="Courier New" pitchFamily="49" charset="0"/>
              </a:rPr>
              <a:t>VM_name.vmdk</a:t>
            </a:r>
            <a:r>
              <a:t> and </a:t>
            </a:r>
            <a:r>
              <a:rPr lang="en-US" sz="2000" dirty="0">
                <a:solidFill>
                  <a:srgbClr val="000000"/>
                </a:solidFill>
                <a:latin typeface="Courier New" panose="02070309020205020404" pitchFamily="49" charset="0"/>
                <a:cs typeface="Courier New" pitchFamily="49" charset="0"/>
              </a:rPr>
              <a:t>VM_name-flat.vmdk</a:t>
            </a:r>
            <a:r>
              <a:t>.</a:t>
            </a:r>
          </a:p>
          <a:p>
            <a:pPr lvl="0">
              <a:buFont typeface="Arial" pitchFamily="34" charset="0"/>
              <a:buChar char=" "/>
            </a:pPr>
            <a:r>
              <a:t>If the VM has more than one disk file, the file pair for the subsequent disk files is called </a:t>
            </a:r>
            <a:r>
              <a:rPr lang="en-US" sz="2000" dirty="0">
                <a:solidFill>
                  <a:srgbClr val="000000"/>
                </a:solidFill>
                <a:latin typeface="Courier New" panose="02070309020205020404" pitchFamily="49" charset="0"/>
                <a:cs typeface="Courier New" pitchFamily="49" charset="0"/>
              </a:rPr>
              <a:t>VM_name_#.vmdk</a:t>
            </a:r>
            <a:r>
              <a:t> and </a:t>
            </a:r>
            <a:r>
              <a:rPr lang="en-US" sz="2000" dirty="0">
                <a:solidFill>
                  <a:srgbClr val="000000"/>
                </a:solidFill>
                <a:latin typeface="Courier New" panose="02070309020205020404" pitchFamily="49" charset="0"/>
                <a:cs typeface="Courier New" pitchFamily="49" charset="0"/>
              </a:rPr>
              <a:t>VM_name_#-flat.vmdk</a:t>
            </a:r>
            <a:r>
              <a:t>. # is the next number in the sequence, starting with 1. For example, if the VM called Test01 has two virtual disks, this VM has the </a:t>
            </a:r>
            <a:r>
              <a:rPr lang="en-US" sz="2000" dirty="0">
                <a:solidFill>
                  <a:srgbClr val="000000"/>
                </a:solidFill>
                <a:latin typeface="Courier New" panose="02070309020205020404" pitchFamily="49" charset="0"/>
                <a:cs typeface="Courier New" pitchFamily="49" charset="0"/>
              </a:rPr>
              <a:t>Test01.vmdk</a:t>
            </a:r>
            <a:r>
              <a:t>, </a:t>
            </a:r>
            <a:r>
              <a:rPr lang="en-US" sz="2000" dirty="0">
                <a:solidFill>
                  <a:srgbClr val="000000"/>
                </a:solidFill>
                <a:latin typeface="Courier New" panose="02070309020205020404" pitchFamily="49" charset="0"/>
                <a:cs typeface="Courier New" pitchFamily="49" charset="0"/>
              </a:rPr>
              <a:t>Test01-flat.vmdk</a:t>
            </a:r>
            <a:r>
              <a:t>, </a:t>
            </a:r>
            <a:r>
              <a:rPr lang="en-US" sz="2000" dirty="0">
                <a:solidFill>
                  <a:srgbClr val="000000"/>
                </a:solidFill>
                <a:latin typeface="Courier New" panose="02070309020205020404" pitchFamily="49" charset="0"/>
                <a:cs typeface="Courier New" pitchFamily="49" charset="0"/>
              </a:rPr>
              <a:t>Test01_1.vmdk</a:t>
            </a:r>
            <a:r>
              <a:t>, and </a:t>
            </a:r>
            <a:r>
              <a:rPr lang="en-US" sz="2000" dirty="0">
                <a:solidFill>
                  <a:srgbClr val="000000"/>
                </a:solidFill>
                <a:latin typeface="Courier New" panose="02070309020205020404" pitchFamily="49" charset="0"/>
                <a:cs typeface="Courier New" pitchFamily="49" charset="0"/>
              </a:rPr>
              <a:t>Test01_1-flat.vmdk</a:t>
            </a:r>
            <a:r>
              <a:t> files.</a:t>
            </a:r>
          </a:p>
          <a:p>
            <a:pPr>
              <a:buFont typeface="Arial" pitchFamily="34" charset="0"/>
              <a:buChar char="•"/>
            </a:pPr>
            <a:r>
              <a:t>If the VM is converted to a template, a VM template configuration file (</a:t>
            </a:r>
            <a:r>
              <a:rPr lang="en-US" sz="2000" dirty="0">
                <a:solidFill>
                  <a:srgbClr val="000000"/>
                </a:solidFill>
                <a:latin typeface="Courier New" panose="02070309020205020404" pitchFamily="49" charset="0"/>
                <a:cs typeface="Courier New" pitchFamily="49" charset="0"/>
              </a:rPr>
              <a:t>.vmtx</a:t>
            </a:r>
            <a:r>
              <a:t>) replaces the VM configuration file (</a:t>
            </a:r>
            <a:r>
              <a:rPr lang="en-US" sz="2000" dirty="0">
                <a:solidFill>
                  <a:srgbClr val="000000"/>
                </a:solidFill>
                <a:latin typeface="Courier New" panose="02070309020205020404" pitchFamily="49" charset="0"/>
                <a:cs typeface="Courier New" pitchFamily="49" charset="0"/>
              </a:rPr>
              <a:t>.vmx</a:t>
            </a:r>
            <a:r>
              <a:t>). A VM template is a master copy of the VM.</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list of files shown on the slide is not comprehensive. For a complete list of all the types of VM files, see </a:t>
            </a:r>
            <a:r>
              <a:rPr lang="en-US" sz="2000" i="1" dirty="0">
                <a:solidFill>
                  <a:srgbClr val="000000"/>
                </a:solidFill>
                <a:latin typeface="Times New Roman" panose="02020603050405020304" pitchFamily="18" charset="0"/>
                <a:cs typeface="Courier New" pitchFamily="49" charset="0"/>
              </a:rPr>
              <a:t>vSphere Virtual Machine Administration</a:t>
            </a:r>
            <a:r>
              <a:rPr lang="en-GB" sz="1200" dirty="0">
                <a:solidFill>
                  <a:srgbClr val="000000"/>
                </a:solidFill>
                <a:latin typeface="Times New Roman" panose="02020603050405020304" pitchFamily="18" charset="0"/>
                <a:cs typeface="Times New Roman" panose="02020603050405020304" pitchFamily="18" charset="0"/>
              </a:rPr>
              <a:t> at </a:t>
            </a:r>
            <a:r>
              <a:rPr sz="1200">
                <a:hlinkClick r:id="rId3"/>
              </a:rPr>
              <a:t>https://docs.vmware.com/en/VMware-vSphere/7.0/com.vmware.vsphere.vm_admin.doc/GUID-55238059-912E-411F-A0E9-A7A536972A91.html</a:t>
            </a:r>
            <a:r>
              <a:rPr lang="en-GB" sz="1200" dirty="0">
                <a:solidFill>
                  <a:srgbClr val="000000"/>
                </a:solidFill>
                <a:latin typeface="Times New Roman" panose="02020603050405020304" pitchFamily="18" charset="0"/>
                <a:cs typeface="Times New Roman" panose="02020603050405020304" pitchFamily="18" charset="0"/>
              </a:rPr>
              <a:t>.</a:t>
            </a:r>
          </a:p>
        </p:txBody>
      </p:sp>
      <p:sp>
        <p:nvSpPr>
          <p:cNvPr id="10280" name="Slide number"/>
          <p:cNvSpPr>
            <a:spLocks noGrp="1"/>
          </p:cNvSpPr>
          <p:nvPr>
            <p:ph type="sldNum" sz="quarter" idx="10"/>
          </p:nvPr>
        </p:nvSpPr>
        <p:spPr/>
        <p:txBody>
          <a:bodyPr/>
          <a:lstStyle/>
          <a:p>
            <a:fld id="{C18812F0-6685-476B-B832-AFB48F091983}" type="slidenum">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2" name="Slide preview"/>
          <p:cNvSpPr>
            <a:spLocks noGrp="1" noRot="1" noChangeAspect="1"/>
          </p:cNvSpPr>
          <p:nvPr>
            <p:ph type="sldImg"/>
          </p:nvPr>
        </p:nvSpPr>
        <p:spPr/>
      </p:sp>
      <p:sp>
        <p:nvSpPr>
          <p:cNvPr id="10283"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Each guest OS sees ordinary hardware devices. The guest OS does not know that these devices are virtual. All VMs have uniform hardware, except for a few variations that the system administrator can apply. Uniform hardware makes VMs portable across VMware virtualization platforms.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configure VM memory and CPU settings. vSphere supports many of the latest CPU features, including virtual CPU performance counters. You can add virtual hard disks and NICs. You can also add and configure virtual hardware, such as CD/DVD drives, and SCSI devices. Not all devices are available to add and configure. For example, you cannot add video devices, but you can configure available video devices and video cards.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add multiple USB devices, such as security dongles and mass storage devices, to a VM that resides on an ESXi host to which the devices are physically attached. When you attach a USB device to a physical host, the device is available only to VMs that reside on that host. Those VMs cannot connect to a device on another host in the data center. A USB device is available to only one VM at a time. When you remove a device from a VM, it becomes available to other VMs that reside on the host.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add up to 16 PCI vSphere DirectPath I/O devices to a VM. The devices must be reserved for PCI passthrough on the host on which the VM runs. Snapshots are not supported with vSphere DirectPath I/O pass-through devices.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SATA controller provides access to virtual disks and CD/DVD devices. The SATA virtual controller appears to a virtual machine as an AHCI SATA controller.</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Virtual Machine Communication Interface (VMCI) is an infrastructure that provides a high-speed communication channel between a VM and the hypervisor. You cannot add or remove VMCI devices.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VMCI SDK facilitates the development of applications that use the VMCI infrastructure. Without VMCI, VMs communicate with the host using the network layer. Using the network layer adds overhead to the communication. With VMCI, communication overhead is minimal and tasks that require communication can be optimized. VMCI can go up to nearly 10 Gbit/s with 128 K sized queue pairs.</a:t>
            </a:r>
          </a:p>
          <a:p>
            <a:pPr marL="0" lvl="0" indent="0">
              <a:spcBef>
                <a:spcPts val="0"/>
              </a:spcBef>
              <a:spcAft>
                <a:spcPts val="0"/>
              </a:spcAft>
              <a:buNone/>
            </a:pPr>
            <a:r>
              <a:rPr lang="en-US" sz="2000" dirty="0">
                <a:solidFill>
                  <a:schemeClr val="tx2"/>
                </a:solidFill>
                <a:cs typeface="Calibri" pitchFamily="34" charset="0"/>
              </a:rPr>
              <a:t>The following types of communication are available:</a:t>
            </a:r>
          </a:p>
          <a:p>
            <a:pPr>
              <a:buFont typeface="Arial" pitchFamily="34" charset="0"/>
              <a:buChar char="•"/>
            </a:pPr>
            <a:r>
              <a:t>Datagrams: Connectionless and similar to UDP queue pairs </a:t>
            </a:r>
          </a:p>
          <a:p>
            <a:pPr>
              <a:buFont typeface="Arial" pitchFamily="34" charset="0"/>
              <a:buChar char="•"/>
            </a:pPr>
            <a:r>
              <a:t>Connection oriented: Similar to TCP </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VMCI provides socket APIs that are similar to APIs that are used for TCP/UDP applications. IP addresses are replaced with VMCI ID numbers. For example, you can port netperf to use VMCI sockets instead of TCP/UDP. VMCI is disabled by default.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For more information about virtual hardware, see </a:t>
            </a:r>
            <a:r>
              <a:rPr lang="en-US" sz="2000" i="1" dirty="0">
                <a:solidFill>
                  <a:srgbClr val="000000"/>
                </a:solidFill>
                <a:latin typeface="Times New Roman" panose="02020603050405020304" pitchFamily="18" charset="0"/>
                <a:cs typeface="Courier New" pitchFamily="49" charset="0"/>
              </a:rPr>
              <a:t>vSphere Virtual Machine Administration</a:t>
            </a:r>
            <a:r>
              <a:rPr lang="en-GB" sz="1200" dirty="0">
                <a:solidFill>
                  <a:srgbClr val="000000"/>
                </a:solidFill>
                <a:latin typeface="Times New Roman" panose="02020603050405020304" pitchFamily="18" charset="0"/>
                <a:cs typeface="Times New Roman" panose="02020603050405020304" pitchFamily="18" charset="0"/>
              </a:rPr>
              <a:t> at </a:t>
            </a:r>
            <a:r>
              <a:rPr sz="1200">
                <a:hlinkClick r:id="rId3"/>
              </a:rPr>
              <a:t>https://docs.vmware.com/en/VMware-vSphere/7.0/com.vmware.vsphere.vm_admin.doc/GUID-55238059-912E-411F-A0E9-A7A536972A91.html</a:t>
            </a:r>
            <a:r>
              <a:rPr lang="en-GB" sz="1200" dirty="0">
                <a:solidFill>
                  <a:srgbClr val="000000"/>
                </a:solidFill>
                <a:latin typeface="Times New Roman" panose="02020603050405020304" pitchFamily="18" charset="0"/>
                <a:cs typeface="Times New Roman" panose="02020603050405020304" pitchFamily="18" charset="0"/>
              </a:rPr>
              <a:t>.</a:t>
            </a:r>
          </a:p>
        </p:txBody>
      </p:sp>
      <p:sp>
        <p:nvSpPr>
          <p:cNvPr id="10284" name="Slide number"/>
          <p:cNvSpPr>
            <a:spLocks noGrp="1"/>
          </p:cNvSpPr>
          <p:nvPr>
            <p:ph type="sldNum" sz="quarter" idx="10"/>
          </p:nvPr>
        </p:nvSpPr>
        <p:spPr/>
        <p:txBody>
          <a:bodyPr/>
          <a:lstStyle/>
          <a:p>
            <a:fld id="{C18812F0-6685-476B-B832-AFB48F091983}" type="slidenum">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6" name="Slide preview"/>
          <p:cNvSpPr>
            <a:spLocks noGrp="1" noRot="1" noChangeAspect="1"/>
          </p:cNvSpPr>
          <p:nvPr>
            <p:ph type="sldImg"/>
          </p:nvPr>
        </p:nvSpPr>
        <p:spPr/>
      </p:sp>
      <p:sp>
        <p:nvSpPr>
          <p:cNvPr id="10287"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Each release of a VMware product has a corresponding VM hardware version included. The table shows the latest hardware version that each ESXi version supports. Each VM compatibility level supports at least five major or minor vSphere releases.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For a complete list of virtual machine configuration maximums, see VMware Configuration Maximums at </a:t>
            </a:r>
            <a:r>
              <a:rPr sz="1200">
                <a:hlinkClick r:id="rId3"/>
              </a:rPr>
              <a:t>https://configmax.vmware.com</a:t>
            </a:r>
            <a:r>
              <a:rPr lang="en-GB" sz="1200" dirty="0">
                <a:solidFill>
                  <a:srgbClr val="000000"/>
                </a:solidFill>
                <a:latin typeface="Times New Roman" panose="02020603050405020304" pitchFamily="18" charset="0"/>
                <a:cs typeface="Times New Roman" panose="02020603050405020304" pitchFamily="18" charset="0"/>
              </a:rPr>
              <a:t>.</a:t>
            </a:r>
          </a:p>
        </p:txBody>
      </p:sp>
      <p:sp>
        <p:nvSpPr>
          <p:cNvPr id="10288" name="Slide number"/>
          <p:cNvSpPr>
            <a:spLocks noGrp="1"/>
          </p:cNvSpPr>
          <p:nvPr>
            <p:ph type="sldNum" sz="quarter" idx="10"/>
          </p:nvPr>
        </p:nvSpPr>
        <p:spPr/>
        <p:txBody>
          <a:bodyPr/>
          <a:lstStyle/>
          <a:p>
            <a:fld id="{C18812F0-6685-476B-B832-AFB48F091983}" type="slidenum">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9" name="Slide preview"/>
          <p:cNvSpPr>
            <a:spLocks noGrp="1" noRot="1" noChangeAspect="1"/>
          </p:cNvSpPr>
          <p:nvPr>
            <p:ph type="sldImg"/>
          </p:nvPr>
        </p:nvSpPr>
        <p:spPr/>
      </p:sp>
      <p:sp>
        <p:nvSpPr>
          <p:cNvPr id="10290"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size the VM's CPU and memory according to the applications and the guest operating system.</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use the multicore vCPU feature to control the number of cores per virtual socket in a VM. With this capability, operating systems with socket restrictions can use more of the host CPU’s cores, increasing overall performance.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 VM cannot have more virtual CPUs than the number of logical CPUs on the host. The number of logical CPUs is the number of physical processor cores, or twice that number if hyperthreading is enabled. For example, if a host has 128 logical CPUs, you can configure the VM for 128 vCPUs.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set most of the memory parameters during VM creation or after the guest operating system is installed. Some actions require that you power off the VM before changing the settings. </a:t>
            </a:r>
            <a:br/>
            <a:r>
              <a:rPr lang="en-GB" sz="1200" dirty="0">
                <a:solidFill>
                  <a:srgbClr val="000000"/>
                </a:solidFill>
                <a:latin typeface="Times New Roman" panose="02020603050405020304" pitchFamily="18" charset="0"/>
                <a:cs typeface="Times New Roman" panose="02020603050405020304" pitchFamily="18" charset="0"/>
              </a:rPr>
              <a:t>The memory resource settings for a VM determine how much of the host’s memory is allocated to the VM. </a:t>
            </a:r>
            <a:br/>
            <a:r>
              <a:rPr lang="en-GB" sz="1200" dirty="0">
                <a:solidFill>
                  <a:srgbClr val="000000"/>
                </a:solidFill>
                <a:latin typeface="Times New Roman" panose="02020603050405020304" pitchFamily="18" charset="0"/>
                <a:cs typeface="Times New Roman" panose="02020603050405020304" pitchFamily="18" charset="0"/>
              </a:rPr>
              <a:t>The virtual hardware memory size determines how much memory is available to applications that run in the VM. A VM cannot benefit from more memory resources than its configured virtual hardware memory size. </a:t>
            </a:r>
            <a:br/>
            <a:r>
              <a:rPr lang="en-GB" sz="1200" dirty="0">
                <a:solidFill>
                  <a:srgbClr val="000000"/>
                </a:solidFill>
                <a:latin typeface="Times New Roman" panose="02020603050405020304" pitchFamily="18" charset="0"/>
                <a:cs typeface="Times New Roman" panose="02020603050405020304" pitchFamily="18" charset="0"/>
              </a:rPr>
              <a:t>ESXi hosts limit the memory resource use to the maximum amount useful for the VM so that you can accept the default of unlimited memory resources. You can reconfigure the amount of memory allocated to a VM to enhance performance. Maximum memory size for a VM depends on the VM’s compatibility setting.</a:t>
            </a:r>
          </a:p>
        </p:txBody>
      </p:sp>
      <p:sp>
        <p:nvSpPr>
          <p:cNvPr id="10291" name="Slide number"/>
          <p:cNvSpPr>
            <a:spLocks noGrp="1"/>
          </p:cNvSpPr>
          <p:nvPr>
            <p:ph type="sldNum" sz="quarter" idx="10"/>
          </p:nvPr>
        </p:nvSpPr>
        <p:spPr/>
        <p:txBody>
          <a:bodyPr/>
          <a:lstStyle/>
          <a:p>
            <a:fld id="{C18812F0-6685-476B-B832-AFB48F091983}" type="slidenum">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2" name="Slide preview"/>
          <p:cNvSpPr>
            <a:spLocks noGrp="1" noRot="1" noChangeAspect="1"/>
          </p:cNvSpPr>
          <p:nvPr>
            <p:ph type="sldImg"/>
          </p:nvPr>
        </p:nvSpPr>
        <p:spPr/>
      </p:sp>
      <p:sp>
        <p:nvSpPr>
          <p:cNvPr id="10293"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Storage adapters provide connectivity for your ESXi host to a specific storage unit or network.</a:t>
            </a:r>
          </a:p>
          <a:p>
            <a:pPr marL="0" lvl="0" indent="0">
              <a:spcBef>
                <a:spcPts val="0"/>
              </a:spcBef>
              <a:spcAft>
                <a:spcPts val="0"/>
              </a:spcAft>
              <a:buNone/>
            </a:pPr>
            <a:r>
              <a:rPr lang="en-US" sz="2000" dirty="0">
                <a:solidFill>
                  <a:schemeClr val="tx2"/>
                </a:solidFill>
                <a:cs typeface="Calibri" pitchFamily="34" charset="0"/>
              </a:rPr>
              <a:t>ESXi supports different classes of adapters, including SCSI, iSCSI, RAID, Fibre Channel, Fibre Channel over Ethernet (FCoE), and Ethernet. ESXi accesses the adapters directly through device drivers in the VMkernel:</a:t>
            </a:r>
          </a:p>
          <a:p>
            <a:pPr>
              <a:buFont typeface="Arial" pitchFamily="34" charset="0"/>
              <a:buChar char="•"/>
            </a:pPr>
            <a:r>
              <a:t>BusLogic Parallel: The latest Mylex (BusLogic) BT/KT-958 compatible host bus adapter.</a:t>
            </a:r>
          </a:p>
          <a:p>
            <a:pPr>
              <a:buFont typeface="Arial" pitchFamily="34" charset="0"/>
              <a:buChar char="•"/>
            </a:pPr>
            <a:r>
              <a:t>LSI Logic Parallel: The LSI Logic LSI53C10xx Ultra320 SCSI I/O controller is supported.</a:t>
            </a:r>
          </a:p>
          <a:p>
            <a:pPr>
              <a:buFont typeface="Arial" pitchFamily="34" charset="0"/>
              <a:buChar char="•"/>
            </a:pPr>
            <a:r>
              <a:t>LSI Logic SAS: The LSI Logic SAS adapter has a serial interface.</a:t>
            </a:r>
          </a:p>
          <a:p>
            <a:pPr>
              <a:buFont typeface="Arial" pitchFamily="34" charset="0"/>
              <a:buChar char="•"/>
            </a:pPr>
            <a:r>
              <a:t>VMware Paravirtual SCSI: A high-performance storage adapter that can provide greater throughput and lower CPU use.</a:t>
            </a:r>
          </a:p>
          <a:p>
            <a:pPr>
              <a:buFont typeface="Arial" pitchFamily="34" charset="0"/>
              <a:buChar char="•"/>
            </a:pPr>
            <a:r>
              <a:t>AHCI SATA controller: Provides access to virtual disks and CD/DVD devices. The SATA virtual controller appears to a VM as an AHCI SATA controller. AHCI SATA is available only for VMs with ESXi 5.5 and later compatibility.</a:t>
            </a:r>
          </a:p>
          <a:p>
            <a:pPr>
              <a:buFont typeface="Arial" pitchFamily="34" charset="0"/>
              <a:buChar char="•"/>
            </a:pPr>
            <a:r>
              <a:t>Virtual NVMe: NVMe is an Intel specification for attaching and accessing flash storage devices to the PCI Express bus. NVMe is an alternative to existing block-based server storage I/O access protocols.</a:t>
            </a:r>
          </a:p>
        </p:txBody>
      </p:sp>
      <p:sp>
        <p:nvSpPr>
          <p:cNvPr id="10294" name="Slide number"/>
          <p:cNvSpPr>
            <a:spLocks noGrp="1"/>
          </p:cNvSpPr>
          <p:nvPr>
            <p:ph type="sldNum" sz="quarter" idx="10"/>
          </p:nvPr>
        </p:nvSpPr>
        <p:spPr/>
        <p:txBody>
          <a:bodyPr/>
          <a:lstStyle/>
          <a:p>
            <a:fld id="{C18812F0-6685-476B-B832-AFB48F091983}" type="slidenum">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6" name="Slide preview"/>
          <p:cNvSpPr>
            <a:spLocks noGrp="1" noRot="1" noChangeAspect="1"/>
          </p:cNvSpPr>
          <p:nvPr>
            <p:ph type="sldImg"/>
          </p:nvPr>
        </p:nvSpPr>
        <p:spPr/>
      </p:sp>
      <p:sp>
        <p:nvSpPr>
          <p:cNvPr id="10297"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In a lazy-zeroed thick-provisioned disk, space required for the virtual disk is allocated during creation. Data remaining on the physical device is not erased during creation. Later, the data is zeroed out on demand on first write from the VM. This disk type is the default.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In an eager-zeroed thick-provisioned disk, the space required for the virtual disk is allocated during creation. Data remaining on the physical device is zeroed out when the disk is created.</a:t>
            </a:r>
          </a:p>
        </p:txBody>
      </p:sp>
      <p:sp>
        <p:nvSpPr>
          <p:cNvPr id="10298" name="Slide number"/>
          <p:cNvSpPr>
            <a:spLocks noGrp="1"/>
          </p:cNvSpPr>
          <p:nvPr>
            <p:ph type="sldNum" sz="quarter" idx="10"/>
          </p:nvPr>
        </p:nvSpPr>
        <p:spPr/>
        <p:txBody>
          <a:bodyPr/>
          <a:lstStyle/>
          <a:p>
            <a:fld id="{C18812F0-6685-476B-B832-AFB48F091983}" type="slidenum">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00" name="Slide preview"/>
          <p:cNvSpPr>
            <a:spLocks noGrp="1" noRot="1" noChangeAspect="1"/>
          </p:cNvSpPr>
          <p:nvPr>
            <p:ph type="sldImg"/>
          </p:nvPr>
        </p:nvSpPr>
        <p:spPr/>
      </p:sp>
      <p:sp>
        <p:nvSpPr>
          <p:cNvPr id="10301"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A thin-provisioned disk uses only as much datastore space as the disk initially needs. If the thin disk needs more space later, it can expand to the maximum capacity allocated to it.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Thin provisioning is often used with storage array deduplication to improve storage use and to back up VMs.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Thin provisioning provides alarms and reports that track allocation versus current use of storage capacity. Storage administrators can use thin provisioning to optimize the allocation of storage for virtual environments. With thin provisioning, users can optimally but safely use available storage space through overallocation.</a:t>
            </a:r>
          </a:p>
        </p:txBody>
      </p:sp>
      <p:sp>
        <p:nvSpPr>
          <p:cNvPr id="10302" name="Slide number"/>
          <p:cNvSpPr>
            <a:spLocks noGrp="1"/>
          </p:cNvSpPr>
          <p:nvPr>
            <p:ph type="sldNum" sz="quarter" idx="10"/>
          </p:nvPr>
        </p:nvSpPr>
        <p:spPr/>
        <p:txBody>
          <a:bodyPr/>
          <a:lstStyle/>
          <a:p>
            <a:fld id="{C18812F0-6685-476B-B832-AFB48F091983}" type="slidenum">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07" name="Slide preview"/>
          <p:cNvSpPr>
            <a:spLocks noGrp="1" noRot="1" noChangeAspect="1"/>
          </p:cNvSpPr>
          <p:nvPr>
            <p:ph type="sldImg"/>
          </p:nvPr>
        </p:nvSpPr>
        <p:spPr/>
      </p:sp>
      <p:sp>
        <p:nvSpPr>
          <p:cNvPr id="10208" name="Notes"/>
          <p:cNvSpPr>
            <a:spLocks noGrp="1"/>
          </p:cNvSpPr>
          <p:nvPr>
            <p:ph type="body" idx="1"/>
          </p:nvPr>
        </p:nvSpPr>
        <p:spPr/>
        <p:txBody>
          <a:bodyPr wrap="square" rtlCol="0"/>
          <a:lstStyle/>
          <a:p>
            <a:pPr marL="0" indent="0">
              <a:buNone/>
            </a:pPr>
            <a:endParaRPr/>
          </a:p>
        </p:txBody>
      </p:sp>
      <p:sp>
        <p:nvSpPr>
          <p:cNvPr id="10209" name="Slide number"/>
          <p:cNvSpPr>
            <a:spLocks noGrp="1"/>
          </p:cNvSpPr>
          <p:nvPr>
            <p:ph type="sldNum" sz="quarter" idx="10"/>
          </p:nvPr>
        </p:nvSpPr>
        <p:spPr/>
        <p:txBody>
          <a:bodyPr/>
          <a:lstStyle/>
          <a:p>
            <a:fld id="{C18812F0-6685-476B-B832-AFB48F091983}" type="slidenum">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04" name="Slide preview"/>
          <p:cNvSpPr>
            <a:spLocks noGrp="1" noRot="1" noChangeAspect="1"/>
          </p:cNvSpPr>
          <p:nvPr>
            <p:ph type="sldImg"/>
          </p:nvPr>
        </p:nvSpPr>
        <p:spPr/>
      </p:sp>
      <p:sp>
        <p:nvSpPr>
          <p:cNvPr id="10305" name="Notes"/>
          <p:cNvSpPr>
            <a:spLocks noGrp="1"/>
          </p:cNvSpPr>
          <p:nvPr>
            <p:ph type="body" idx="1"/>
          </p:nvPr>
        </p:nvSpPr>
        <p:spPr/>
        <p:txBody>
          <a:bodyPr wrap="square" rtlCol="0"/>
          <a:lstStyle/>
          <a:p>
            <a:pPr marL="0" indent="0">
              <a:buNone/>
            </a:pPr>
            <a:endParaRPr/>
          </a:p>
        </p:txBody>
      </p:sp>
      <p:sp>
        <p:nvSpPr>
          <p:cNvPr id="10306" name="Slide number"/>
          <p:cNvSpPr>
            <a:spLocks noGrp="1"/>
          </p:cNvSpPr>
          <p:nvPr>
            <p:ph type="sldNum" sz="quarter" idx="10"/>
          </p:nvPr>
        </p:nvSpPr>
        <p:spPr/>
        <p:txBody>
          <a:bodyPr/>
          <a:lstStyle/>
          <a:p>
            <a:fld id="{C18812F0-6685-476B-B832-AFB48F091983}" type="slidenum">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07" name="Slide preview"/>
          <p:cNvSpPr>
            <a:spLocks noGrp="1" noRot="1" noChangeAspect="1"/>
          </p:cNvSpPr>
          <p:nvPr>
            <p:ph type="sldImg"/>
          </p:nvPr>
        </p:nvSpPr>
        <p:spPr/>
      </p:sp>
      <p:sp>
        <p:nvSpPr>
          <p:cNvPr id="10308"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For more information about virtual networks, see </a:t>
            </a:r>
            <a:r>
              <a:rPr lang="en-US" sz="2000" i="1" dirty="0">
                <a:solidFill>
                  <a:srgbClr val="000000"/>
                </a:solidFill>
                <a:latin typeface="Times New Roman" panose="02020603050405020304" pitchFamily="18" charset="0"/>
                <a:cs typeface="Courier New" pitchFamily="49" charset="0"/>
              </a:rPr>
              <a:t>vSphere Networking</a:t>
            </a:r>
            <a:r>
              <a:rPr lang="en-GB" sz="1200" dirty="0">
                <a:solidFill>
                  <a:srgbClr val="000000"/>
                </a:solidFill>
                <a:latin typeface="Times New Roman" panose="02020603050405020304" pitchFamily="18" charset="0"/>
                <a:cs typeface="Times New Roman" panose="02020603050405020304" pitchFamily="18" charset="0"/>
              </a:rPr>
              <a:t> at </a:t>
            </a:r>
            <a:r>
              <a:rPr sz="1200">
                <a:hlinkClick r:id="rId3"/>
              </a:rPr>
              <a:t>https://docs.vmware.com/en/VMware-vSphere/7.0/com.vmware.vsphere.networking.doc/GUID-35B40B0B-0C13-43B2-BC85-18C9C91BE2D4.html.</a:t>
            </a:r>
          </a:p>
        </p:txBody>
      </p:sp>
      <p:sp>
        <p:nvSpPr>
          <p:cNvPr id="10309" name="Slide number"/>
          <p:cNvSpPr>
            <a:spLocks noGrp="1"/>
          </p:cNvSpPr>
          <p:nvPr>
            <p:ph type="sldNum" sz="quarter" idx="10"/>
          </p:nvPr>
        </p:nvSpPr>
        <p:spPr/>
        <p:txBody>
          <a:bodyPr/>
          <a:lstStyle/>
          <a:p>
            <a:fld id="{C18812F0-6685-476B-B832-AFB48F091983}" type="slidenum">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1" name="Slide preview"/>
          <p:cNvSpPr>
            <a:spLocks noGrp="1" noRot="1" noChangeAspect="1"/>
          </p:cNvSpPr>
          <p:nvPr>
            <p:ph type="sldImg"/>
          </p:nvPr>
        </p:nvSpPr>
        <p:spPr/>
      </p:sp>
      <p:sp>
        <p:nvSpPr>
          <p:cNvPr id="10312"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The types of network adapters that are available depend on the following factors:</a:t>
            </a:r>
          </a:p>
          <a:p>
            <a:pPr>
              <a:buFont typeface="Arial" pitchFamily="34" charset="0"/>
              <a:buChar char="•"/>
            </a:pPr>
            <a:r>
              <a:t>VM compatibility level (or hardware version), which depends on the host that created or most recently updated it. For example, the VMXNET3 virtual NIC requires hardware version 7 (ESX/ESXi 4.0 or later).</a:t>
            </a:r>
          </a:p>
          <a:p>
            <a:pPr>
              <a:buFont typeface="Arial" pitchFamily="34" charset="0"/>
              <a:buChar char="•"/>
            </a:pPr>
            <a:r>
              <a:t>Whether the VM compatibility is updated to the latest version for the current host.</a:t>
            </a:r>
          </a:p>
          <a:p>
            <a:pPr>
              <a:buFont typeface="Arial" pitchFamily="34" charset="0"/>
              <a:buChar char="•"/>
            </a:pPr>
            <a:r>
              <a:t>Guest operating system</a:t>
            </a:r>
          </a:p>
          <a:p>
            <a:pPr marL="0" lvl="0" indent="0">
              <a:spcBef>
                <a:spcPts val="0"/>
              </a:spcBef>
              <a:spcAft>
                <a:spcPts val="0"/>
              </a:spcAft>
              <a:buNone/>
            </a:pPr>
            <a:r>
              <a:rPr lang="en-US" sz="2000" dirty="0">
                <a:solidFill>
                  <a:schemeClr val="tx2"/>
                </a:solidFill>
                <a:cs typeface="Calibri" pitchFamily="34" charset="0"/>
              </a:rPr>
              <a:t>The following NIC types are supported:</a:t>
            </a:r>
          </a:p>
          <a:p>
            <a:pPr>
              <a:buFont typeface="Arial" pitchFamily="34" charset="0"/>
              <a:buChar char="•"/>
            </a:pPr>
            <a:r>
              <a:t>E1000E: Emulated version of the Intel 82574 Gigabit Ethernet NIC. E1000E is the default adapter for Windows 8 and Windows Server 2012.</a:t>
            </a:r>
          </a:p>
          <a:p>
            <a:pPr>
              <a:buFont typeface="Arial" pitchFamily="34" charset="0"/>
              <a:buChar char="•"/>
            </a:pPr>
            <a:r>
              <a:t>E1000: Emulated version of the Intel 82545EM Gigabit Ethernet NIC, with drivers available in most newer guest operating systems, including Windows XP and later and Linux versions 2.4.19 and later.</a:t>
            </a:r>
          </a:p>
          <a:p>
            <a:pPr>
              <a:buFont typeface="Arial" pitchFamily="34" charset="0"/>
              <a:buChar char="•"/>
            </a:pPr>
            <a:r>
              <a:t>Flexible: Identifies itself as a Vlance adapter when a VM starts, but initializes itself and functions as either a Vlance or a VMXNET adapter, depending on which driver initializes it. With VMware Tools installed, the VMXNET driver changes the Vlance adapter to the higher performance VMXNET adapter.</a:t>
            </a:r>
          </a:p>
          <a:p>
            <a:pPr>
              <a:buFont typeface="Arial" pitchFamily="34" charset="0"/>
              <a:buChar char="•"/>
            </a:pPr>
            <a:r>
              <a:t>Vlance: Emulated version of the AMD 79C970 PCnet32 LANCE NIC, an older 10 Mbps NIC with drivers available in 32-bit legacy guest operating systems. A VM configured with this network adapter can use its network immediately.</a:t>
            </a:r>
          </a:p>
          <a:p>
            <a:pPr>
              <a:buFont typeface="Arial" pitchFamily="34" charset="0"/>
              <a:buChar char="•"/>
            </a:pPr>
            <a:r>
              <a:t>VMXNET2 (Enhanced): Based on the VMXNET adapter but provides high-performance features commonly used on modern networks, such as jumbo frames and hardware offloads. VMXNET2 (Enhanced) is available only for some guest operating systems on ESX/ESXi 3.5 and later. It is not supported for ESXi 6.7 and later.</a:t>
            </a:r>
          </a:p>
          <a:p>
            <a:pPr>
              <a:buFont typeface="Arial" pitchFamily="34" charset="0"/>
              <a:buChar char="•"/>
            </a:pPr>
            <a:r>
              <a:t>VMXNET3: A paravirtualized NIC designed for performance. VMXNET3 offers all the features available in VMXNET2 and adds several new features, such as multiqueue support (also known as Receive Side Scaling in Windows), IPv6 offloads, and MSI/MSI-X interrupt delivery.</a:t>
            </a:r>
          </a:p>
          <a:p>
            <a:pPr>
              <a:buFont typeface="Arial" pitchFamily="34" charset="0"/>
              <a:buChar char="•"/>
            </a:pPr>
            <a:r>
              <a:t>SR-IOV pass-through: Representation of a virtual function on a physical NIC with SR-IOV support. This adapter type is suitable for VMs that require more CPU resources or where latency might cause failure. If VMs are sensitive to network delay, SR-IOV can provide direct access to the virtual functions of supported physical NICs, bypassing the virtual switches and reducing overhead.</a:t>
            </a:r>
          </a:p>
          <a:p>
            <a:pPr lvl="0">
              <a:buFont typeface="Arial" pitchFamily="34" charset="0"/>
              <a:buChar char=" "/>
            </a:pPr>
            <a:r>
              <a:t>SR-IOV pass-through is available in ESXi 6.0 and later for Red Hat Enterprise Linux 6 and later, and Windows Server 2008 R2 with SP2. An operating system release might contain a default virtual function driver for certain NICs. For others, you must download and install it from a location provided by the NIC or host vendor.</a:t>
            </a:r>
          </a:p>
          <a:p>
            <a:pPr>
              <a:buFont typeface="Arial" pitchFamily="34" charset="0"/>
              <a:buChar char="•"/>
            </a:pPr>
            <a:r>
              <a:t>vSphere DirectPath I/O allows a guest operating system on a VM to directly access physical PCI and PCIe devices connected to a host. Pass-through devices help your environment use resources efficiently and improve performance. You can configure a pass-through PCI device on a VM by using the vSphere Client. VMs configured with vSphere DirectPath I/O do not have the following features:</a:t>
            </a:r>
          </a:p>
          <a:p>
            <a:pPr lvl="1">
              <a:buFont typeface="Calibri" pitchFamily="34" charset="0"/>
              <a:buChar char="—"/>
            </a:pPr>
            <a:r>
              <a:t>Hot adding and removing of virtual devices</a:t>
            </a:r>
          </a:p>
          <a:p>
            <a:pPr lvl="1">
              <a:buFont typeface="Calibri" pitchFamily="34" charset="0"/>
              <a:buChar char="—"/>
            </a:pPr>
            <a:r>
              <a:t>Suspend and resume</a:t>
            </a:r>
          </a:p>
          <a:p>
            <a:pPr lvl="1">
              <a:buFont typeface="Calibri" pitchFamily="34" charset="0"/>
              <a:buChar char="—"/>
            </a:pPr>
            <a:r>
              <a:t>Record and replay</a:t>
            </a:r>
          </a:p>
          <a:p>
            <a:pPr lvl="1">
              <a:buFont typeface="Calibri" pitchFamily="34" charset="0"/>
              <a:buChar char="—"/>
            </a:pPr>
            <a:r>
              <a:t>Fault tolerance</a:t>
            </a:r>
          </a:p>
          <a:p>
            <a:pPr lvl="1">
              <a:buFont typeface="Calibri" pitchFamily="34" charset="0"/>
              <a:buChar char="—"/>
            </a:pPr>
            <a:r>
              <a:t>High availability</a:t>
            </a:r>
          </a:p>
          <a:p>
            <a:pPr lvl="1">
              <a:buFont typeface="Calibri" pitchFamily="34" charset="0"/>
              <a:buChar char="—"/>
            </a:pPr>
            <a:r>
              <a:t>vSphere DRS: Limited availability</a:t>
            </a:r>
          </a:p>
          <a:p>
            <a:pPr lvl="1">
              <a:buFont typeface="Arial" pitchFamily="34" charset="0"/>
              <a:buChar char=" "/>
            </a:pPr>
            <a:r>
              <a:t>The VM can be part of a cluster but cannot migrate across hosts.</a:t>
            </a:r>
          </a:p>
          <a:p>
            <a:pPr lvl="1">
              <a:buFont typeface="Calibri" pitchFamily="34" charset="0"/>
              <a:buChar char="—"/>
            </a:pPr>
            <a:r>
              <a:t>Snapshots.</a:t>
            </a:r>
          </a:p>
          <a:p>
            <a:pPr>
              <a:buFont typeface="Arial" pitchFamily="34" charset="0"/>
              <a:buChar char="•"/>
            </a:pPr>
            <a:r>
              <a:t>With PVRDMA, multiple guests can access the RDMA device by using verbs API, an industry-standard interface. A set of these verbs was implemented to expose an RDMA-capable guest device (PVRDMA) to applications. The applications can use the PVRDMA guest driver to communicate with the underlying physical device. PVRDMA supports RDMA, providing the following functions:</a:t>
            </a:r>
          </a:p>
          <a:p>
            <a:pPr lvl="1">
              <a:buFont typeface="Calibri" pitchFamily="34" charset="0"/>
              <a:buChar char="—"/>
            </a:pPr>
            <a:r>
              <a:t>OS bypass</a:t>
            </a:r>
          </a:p>
          <a:p>
            <a:pPr lvl="1">
              <a:buFont typeface="Calibri" pitchFamily="34" charset="0"/>
              <a:buChar char="—"/>
            </a:pPr>
            <a:r>
              <a:t>Zero-copy</a:t>
            </a:r>
          </a:p>
          <a:p>
            <a:pPr lvl="1">
              <a:buFont typeface="Calibri" pitchFamily="34" charset="0"/>
              <a:buChar char="—"/>
            </a:pPr>
            <a:r>
              <a:t>Low latency and high bandwidth</a:t>
            </a:r>
          </a:p>
          <a:p>
            <a:pPr lvl="1">
              <a:buFont typeface="Calibri" pitchFamily="34" charset="0"/>
              <a:buChar char="—"/>
            </a:pPr>
            <a:r>
              <a:t>Less power use and faster data access</a:t>
            </a:r>
          </a:p>
        </p:txBody>
      </p:sp>
      <p:sp>
        <p:nvSpPr>
          <p:cNvPr id="10313" name="Slide number"/>
          <p:cNvSpPr>
            <a:spLocks noGrp="1"/>
          </p:cNvSpPr>
          <p:nvPr>
            <p:ph type="sldNum" sz="quarter" idx="10"/>
          </p:nvPr>
        </p:nvSpPr>
        <p:spPr/>
        <p:txBody>
          <a:bodyPr/>
          <a:lstStyle/>
          <a:p>
            <a:fld id="{C18812F0-6685-476B-B832-AFB48F091983}" type="slidenum">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5" name="Slide preview"/>
          <p:cNvSpPr>
            <a:spLocks noGrp="1" noRot="1" noChangeAspect="1"/>
          </p:cNvSpPr>
          <p:nvPr>
            <p:ph type="sldImg"/>
          </p:nvPr>
        </p:nvSpPr>
        <p:spPr/>
      </p:sp>
      <p:sp>
        <p:nvSpPr>
          <p:cNvPr id="10316"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Virtual CPU (vCPU) and virtual memory are the minimum required virtual hardware. Having a virtual hard disk, virtual NICs, and other virtual devices make the VM more useful.</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For information about adding virtual devices to a VM, see </a:t>
            </a:r>
            <a:r>
              <a:rPr lang="en-US" sz="2000" i="1" dirty="0">
                <a:solidFill>
                  <a:srgbClr val="000000"/>
                </a:solidFill>
                <a:latin typeface="Times New Roman" panose="02020603050405020304" pitchFamily="18" charset="0"/>
                <a:cs typeface="Courier New" pitchFamily="49" charset="0"/>
              </a:rPr>
              <a:t>vSphere Virtual Machine Administration</a:t>
            </a:r>
            <a:r>
              <a:rPr lang="en-GB" sz="1200" dirty="0">
                <a:solidFill>
                  <a:srgbClr val="000000"/>
                </a:solidFill>
                <a:latin typeface="Times New Roman" panose="02020603050405020304" pitchFamily="18" charset="0"/>
                <a:cs typeface="Times New Roman" panose="02020603050405020304" pitchFamily="18" charset="0"/>
              </a:rPr>
              <a:t> at </a:t>
            </a:r>
            <a:r>
              <a:rPr sz="1200">
                <a:hlinkClick r:id="rId3"/>
              </a:rPr>
              <a:t>https://docs.vmware.com/en/VMware-vSphere/7.0/com.vmware.vsphere.vm_admin.doc/GUID-55238059-912E-411F-A0E9-A7A536972A91.html</a:t>
            </a:r>
            <a:r>
              <a:rPr lang="en-GB" sz="1200" dirty="0">
                <a:solidFill>
                  <a:srgbClr val="000000"/>
                </a:solidFill>
                <a:latin typeface="Times New Roman" panose="02020603050405020304" pitchFamily="18" charset="0"/>
                <a:cs typeface="Times New Roman" panose="02020603050405020304" pitchFamily="18" charset="0"/>
              </a:rPr>
              <a:t>.</a:t>
            </a:r>
          </a:p>
        </p:txBody>
      </p:sp>
      <p:sp>
        <p:nvSpPr>
          <p:cNvPr id="10317" name="Slide number"/>
          <p:cNvSpPr>
            <a:spLocks noGrp="1"/>
          </p:cNvSpPr>
          <p:nvPr>
            <p:ph type="sldNum" sz="quarter" idx="10"/>
          </p:nvPr>
        </p:nvSpPr>
        <p:spPr/>
        <p:txBody>
          <a:bodyPr/>
          <a:lstStyle/>
          <a:p>
            <a:fld id="{C18812F0-6685-476B-B832-AFB48F091983}" type="slidenum">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9" name="Slide preview"/>
          <p:cNvSpPr>
            <a:spLocks noGrp="1" noRot="1" noChangeAspect="1"/>
          </p:cNvSpPr>
          <p:nvPr>
            <p:ph type="sldImg"/>
          </p:nvPr>
        </p:nvSpPr>
        <p:spPr/>
      </p:sp>
      <p:sp>
        <p:nvSpPr>
          <p:cNvPr id="10320"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open the VM console from the vSphere Client.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use the VM console to access the BIOS of the VM, install an operating system on a VM, power the VM on and off, and reset the VM.</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VM console is normally not used to connect to the VM for daily tasks. Remote Desktop Connection, Virtual Network Connection, or other options are normally used to connect to the virtual desktop. The VM console is used for tasks such as power cycling, configuring hardware, and troubleshooting network issues.</a:t>
            </a:r>
          </a:p>
        </p:txBody>
      </p:sp>
      <p:sp>
        <p:nvSpPr>
          <p:cNvPr id="10321" name="Slide number"/>
          <p:cNvSpPr>
            <a:spLocks noGrp="1"/>
          </p:cNvSpPr>
          <p:nvPr>
            <p:ph type="sldNum" sz="quarter" idx="10"/>
          </p:nvPr>
        </p:nvSpPr>
        <p:spPr/>
        <p:txBody>
          <a:bodyPr/>
          <a:lstStyle/>
          <a:p>
            <a:fld id="{C18812F0-6685-476B-B832-AFB48F091983}" type="slidenum">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22" name="Slide preview"/>
          <p:cNvSpPr>
            <a:spLocks noGrp="1" noRot="1" noChangeAspect="1"/>
          </p:cNvSpPr>
          <p:nvPr>
            <p:ph type="sldImg"/>
          </p:nvPr>
        </p:nvSpPr>
        <p:spPr/>
      </p:sp>
      <p:sp>
        <p:nvSpPr>
          <p:cNvPr id="10323" name="Notes"/>
          <p:cNvSpPr>
            <a:spLocks noGrp="1"/>
          </p:cNvSpPr>
          <p:nvPr>
            <p:ph type="body" idx="1"/>
          </p:nvPr>
        </p:nvSpPr>
        <p:spPr/>
        <p:txBody>
          <a:bodyPr wrap="square" rtlCol="0"/>
          <a:lstStyle/>
          <a:p>
            <a:pPr marL="0" indent="0">
              <a:buNone/>
            </a:pPr>
            <a:endParaRPr/>
          </a:p>
        </p:txBody>
      </p:sp>
      <p:sp>
        <p:nvSpPr>
          <p:cNvPr id="10324" name="Slide number"/>
          <p:cNvSpPr>
            <a:spLocks noGrp="1"/>
          </p:cNvSpPr>
          <p:nvPr>
            <p:ph type="sldNum" sz="quarter" idx="10"/>
          </p:nvPr>
        </p:nvSpPr>
        <p:spPr/>
        <p:txBody>
          <a:bodyPr/>
          <a:lstStyle/>
          <a:p>
            <a:fld id="{C18812F0-6685-476B-B832-AFB48F091983}" type="slidenum">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25" name="Slide preview"/>
          <p:cNvSpPr>
            <a:spLocks noGrp="1" noRot="1" noChangeAspect="1"/>
          </p:cNvSpPr>
          <p:nvPr>
            <p:ph type="sldImg"/>
          </p:nvPr>
        </p:nvSpPr>
        <p:spPr/>
      </p:sp>
      <p:sp>
        <p:nvSpPr>
          <p:cNvPr id="10326" name="Notes"/>
          <p:cNvSpPr>
            <a:spLocks noGrp="1"/>
          </p:cNvSpPr>
          <p:nvPr>
            <p:ph type="body" idx="1"/>
          </p:nvPr>
        </p:nvSpPr>
        <p:spPr/>
        <p:txBody>
          <a:bodyPr wrap="square" rtlCol="0"/>
          <a:lstStyle/>
          <a:p>
            <a:pPr marL="0" indent="0">
              <a:buNone/>
            </a:pPr>
            <a:endParaRPr/>
          </a:p>
        </p:txBody>
      </p:sp>
      <p:sp>
        <p:nvSpPr>
          <p:cNvPr id="10327" name="Slide number"/>
          <p:cNvSpPr>
            <a:spLocks noGrp="1"/>
          </p:cNvSpPr>
          <p:nvPr>
            <p:ph type="sldNum" sz="quarter" idx="10"/>
          </p:nvPr>
        </p:nvSpPr>
        <p:spPr/>
        <p:txBody>
          <a:bodyPr/>
          <a:lstStyle/>
          <a:p>
            <a:fld id="{C18812F0-6685-476B-B832-AFB48F091983}" type="slidenum">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30" name="Slide preview"/>
          <p:cNvSpPr>
            <a:spLocks noGrp="1" noRot="1" noChangeAspect="1"/>
          </p:cNvSpPr>
          <p:nvPr>
            <p:ph type="sldImg"/>
          </p:nvPr>
        </p:nvSpPr>
        <p:spPr/>
      </p:sp>
      <p:sp>
        <p:nvSpPr>
          <p:cNvPr id="10331"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Waterfall development: Waterfall development cycles take from 6 to 12 months to deliver a product. Because this cycle is relatively long in the context of software development, requirements are at risk of changing. In addition, initial requirements might be misunderstood, but this misunderstanding might be realized only at the end of the project.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Handover to the operations team: When a product is ready for production, it is handed over to the operations team. The operations team deploys and manages the software from that point. Without proper training and documentation, the team can find it difficult to skill up and effectively manage the software.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Monolithic applications: Traditional applications are developed to run as a single large monolithic process. Large does not refer to the lines of code but to the large number of functionalities and responsibilities. Typically, traditional applications are deployed to a single VM using manual processes. And they are not typically designed to be scalable. The only option is to increase CPU, disk, and memory to achieve higher performance.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Separate environments: Developers start developing on their workstations. Eventually, code moves to testing, staging, and production environments. Each environment is manually configured, resulting in a relatively large amount of effort in all identical environments. Each environment creates different software libraries, packages, and configurations. This variation causes issues for developers who must determine why the application works in one environment but not in the others.</a:t>
            </a:r>
          </a:p>
        </p:txBody>
      </p:sp>
      <p:sp>
        <p:nvSpPr>
          <p:cNvPr id="10332" name="Slide number"/>
          <p:cNvSpPr>
            <a:spLocks noGrp="1"/>
          </p:cNvSpPr>
          <p:nvPr>
            <p:ph type="sldNum" sz="quarter" idx="10"/>
          </p:nvPr>
        </p:nvSpPr>
        <p:spPr/>
        <p:txBody>
          <a:bodyPr/>
          <a:lstStyle/>
          <a:p>
            <a:fld id="{C18812F0-6685-476B-B832-AFB48F091983}" type="slidenum">
              <a:t>39</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34" name="Slide preview"/>
          <p:cNvSpPr>
            <a:spLocks noGrp="1" noRot="1" noChangeAspect="1"/>
          </p:cNvSpPr>
          <p:nvPr>
            <p:ph type="sldImg"/>
          </p:nvPr>
        </p:nvSpPr>
        <p:spPr/>
      </p:sp>
      <p:sp>
        <p:nvSpPr>
          <p:cNvPr id="10335" name="Notes"/>
          <p:cNvSpPr>
            <a:spLocks noGrp="1"/>
          </p:cNvSpPr>
          <p:nvPr>
            <p:ph type="body" idx="1"/>
          </p:nvPr>
        </p:nvSpPr>
        <p:spPr/>
        <p:txBody>
          <a:bodyPr wrap="square" rtlCol="0"/>
          <a:lstStyle/>
          <a:p>
            <a:pPr marL="0" indent="0">
              <a:buNone/>
            </a:pPr>
            <a:endParaRPr/>
          </a:p>
        </p:txBody>
      </p:sp>
      <p:sp>
        <p:nvSpPr>
          <p:cNvPr id="10336" name="Slide number"/>
          <p:cNvSpPr>
            <a:spLocks noGrp="1"/>
          </p:cNvSpPr>
          <p:nvPr>
            <p:ph type="sldNum" sz="quarter" idx="10"/>
          </p:nvPr>
        </p:nvSpPr>
        <p:spPr/>
        <p:txBody>
          <a:bodyPr/>
          <a:lstStyle/>
          <a:p>
            <a:fld id="{C18812F0-6685-476B-B832-AFB48F091983}" type="slidenum">
              <a:t>40</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38" name="Slide preview"/>
          <p:cNvSpPr>
            <a:spLocks noGrp="1" noRot="1" noChangeAspect="1"/>
          </p:cNvSpPr>
          <p:nvPr>
            <p:ph type="sldImg"/>
          </p:nvPr>
        </p:nvSpPr>
        <p:spPr/>
      </p:sp>
      <p:sp>
        <p:nvSpPr>
          <p:cNvPr id="10339"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Applications that run on cloud-based environments are designed with failure in mind. They are built to be resilient, to tolerate network or database outages, and to degrade gracefully.</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Typically, cloud-native applications use microservice-based architectures. The term micro does not correlate to lines of code. It refers to functionality and responsibility.</a:t>
            </a:r>
            <a:br/>
            <a:r>
              <a:rPr lang="en-GB" sz="1200" dirty="0">
                <a:solidFill>
                  <a:srgbClr val="000000"/>
                </a:solidFill>
                <a:latin typeface="Times New Roman" panose="02020603050405020304" pitchFamily="18" charset="0"/>
                <a:cs typeface="Times New Roman" panose="02020603050405020304" pitchFamily="18" charset="0"/>
              </a:rPr>
              <a:t>Each microservice should be responsible for specific parts of the system.</a:t>
            </a:r>
            <a:br/>
            <a:r>
              <a:rPr lang="en-GB" sz="1200" dirty="0">
                <a:solidFill>
                  <a:srgbClr val="000000"/>
                </a:solidFill>
                <a:latin typeface="Times New Roman" panose="02020603050405020304" pitchFamily="18" charset="0"/>
                <a:cs typeface="Times New Roman" panose="02020603050405020304" pitchFamily="18" charset="0"/>
              </a:rPr>
              <a:t>In the example, the application is broken into multiple services, including a UI and user, order, and product services. Each service has its own database. With this architecture, each service can be scaled independently. For example, during busy times, the order service might need to be scaled to handle high throughput.</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Twelve-Factor App principles describe characteristics of microservice and cloud-native applications.</a:t>
            </a:r>
          </a:p>
        </p:txBody>
      </p:sp>
      <p:sp>
        <p:nvSpPr>
          <p:cNvPr id="10340" name="Slide number"/>
          <p:cNvSpPr>
            <a:spLocks noGrp="1"/>
          </p:cNvSpPr>
          <p:nvPr>
            <p:ph type="sldNum" sz="quarter" idx="10"/>
          </p:nvPr>
        </p:nvSpPr>
        <p:spPr/>
        <p:txBody>
          <a:bodyPr/>
          <a:lstStyle/>
          <a:p>
            <a:fld id="{C18812F0-6685-476B-B832-AFB48F091983}" type="slidenum">
              <a:t>41</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10" name="Slide preview"/>
          <p:cNvSpPr>
            <a:spLocks noGrp="1" noRot="1" noChangeAspect="1"/>
          </p:cNvSpPr>
          <p:nvPr>
            <p:ph type="sldImg"/>
          </p:nvPr>
        </p:nvSpPr>
        <p:spPr/>
      </p:sp>
      <p:sp>
        <p:nvSpPr>
          <p:cNvPr id="10211" name="Notes"/>
          <p:cNvSpPr>
            <a:spLocks noGrp="1"/>
          </p:cNvSpPr>
          <p:nvPr>
            <p:ph type="body" idx="1"/>
          </p:nvPr>
        </p:nvSpPr>
        <p:spPr/>
        <p:txBody>
          <a:bodyPr wrap="square" rtlCol="0"/>
          <a:lstStyle/>
          <a:p>
            <a:pPr marL="0" indent="0">
              <a:buNone/>
            </a:pPr>
            <a:endParaRPr/>
          </a:p>
        </p:txBody>
      </p:sp>
      <p:sp>
        <p:nvSpPr>
          <p:cNvPr id="10212" name="Slide number"/>
          <p:cNvSpPr>
            <a:spLocks noGrp="1"/>
          </p:cNvSpPr>
          <p:nvPr>
            <p:ph type="sldNum" sz="quarter" idx="10"/>
          </p:nvPr>
        </p:nvSpPr>
        <p:spPr/>
        <p:txBody>
          <a:bodyPr/>
          <a:lstStyle/>
          <a:p>
            <a:fld id="{C18812F0-6685-476B-B832-AFB48F091983}" type="slidenum">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 name="Slide preview"/>
          <p:cNvSpPr>
            <a:spLocks noGrp="1" noRot="1" noChangeAspect="1"/>
          </p:cNvSpPr>
          <p:nvPr>
            <p:ph type="sldImg"/>
          </p:nvPr>
        </p:nvSpPr>
        <p:spPr/>
      </p:sp>
      <p:sp>
        <p:nvSpPr>
          <p:cNvPr id="10343" name="Notes"/>
          <p:cNvSpPr>
            <a:spLocks noGrp="1"/>
          </p:cNvSpPr>
          <p:nvPr>
            <p:ph type="body" idx="1"/>
          </p:nvPr>
        </p:nvSpPr>
        <p:spPr/>
        <p:txBody>
          <a:bodyPr wrap="square" rtlCol="0"/>
          <a:lstStyle/>
          <a:p>
            <a:pPr marL="0" indent="0">
              <a:buNone/>
            </a:pPr>
            <a:endParaRPr/>
          </a:p>
        </p:txBody>
      </p:sp>
      <p:sp>
        <p:nvSpPr>
          <p:cNvPr id="10344" name="Slide number"/>
          <p:cNvSpPr>
            <a:spLocks noGrp="1"/>
          </p:cNvSpPr>
          <p:nvPr>
            <p:ph type="sldNum" sz="quarter" idx="10"/>
          </p:nvPr>
        </p:nvSpPr>
        <p:spPr/>
        <p:txBody>
          <a:bodyPr/>
          <a:lstStyle/>
          <a:p>
            <a:fld id="{C18812F0-6685-476B-B832-AFB48F091983}" type="slidenum">
              <a:t>42</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6" name="Slide preview"/>
          <p:cNvSpPr>
            <a:spLocks noGrp="1" noRot="1" noChangeAspect="1"/>
          </p:cNvSpPr>
          <p:nvPr>
            <p:ph type="sldImg"/>
          </p:nvPr>
        </p:nvSpPr>
        <p:spPr/>
      </p:sp>
      <p:sp>
        <p:nvSpPr>
          <p:cNvPr id="10347" name="Notes"/>
          <p:cNvSpPr>
            <a:spLocks noGrp="1"/>
          </p:cNvSpPr>
          <p:nvPr>
            <p:ph type="body" idx="1"/>
          </p:nvPr>
        </p:nvSpPr>
        <p:spPr/>
        <p:txBody>
          <a:bodyPr wrap="square" rtlCol="0"/>
          <a:lstStyle/>
          <a:p>
            <a:pPr marL="0" indent="0">
              <a:buNone/>
            </a:pPr>
            <a:endParaRPr/>
          </a:p>
        </p:txBody>
      </p:sp>
      <p:sp>
        <p:nvSpPr>
          <p:cNvPr id="10348" name="Slide number"/>
          <p:cNvSpPr>
            <a:spLocks noGrp="1"/>
          </p:cNvSpPr>
          <p:nvPr>
            <p:ph type="sldNum" sz="quarter" idx="10"/>
          </p:nvPr>
        </p:nvSpPr>
        <p:spPr/>
        <p:txBody>
          <a:bodyPr/>
          <a:lstStyle/>
          <a:p>
            <a:fld id="{C18812F0-6685-476B-B832-AFB48F091983}" type="slidenum">
              <a:t>43</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0" name="Slide preview"/>
          <p:cNvSpPr>
            <a:spLocks noGrp="1" noRot="1" noChangeAspect="1"/>
          </p:cNvSpPr>
          <p:nvPr>
            <p:ph type="sldImg"/>
          </p:nvPr>
        </p:nvSpPr>
        <p:spPr/>
      </p:sp>
      <p:sp>
        <p:nvSpPr>
          <p:cNvPr id="10351"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Containers are a new format of virtualized workload. They require CPU, memory, network, security, and storage.</a:t>
            </a:r>
          </a:p>
          <a:p>
            <a:pPr marL="0" lvl="0" indent="0">
              <a:spcBef>
                <a:spcPts val="0"/>
              </a:spcBef>
              <a:spcAft>
                <a:spcPts val="0"/>
              </a:spcAft>
              <a:buNone/>
            </a:pPr>
            <a:r>
              <a:rPr lang="en-US" sz="2000" dirty="0">
                <a:solidFill>
                  <a:schemeClr val="tx2"/>
                </a:solidFill>
                <a:cs typeface="Calibri" pitchFamily="34" charset="0"/>
              </a:rPr>
              <a:t>Containers satisfy developers’ need for speed by removing dependencies on underlying operating systems:</a:t>
            </a:r>
          </a:p>
          <a:p>
            <a:pPr>
              <a:buFont typeface="Arial" pitchFamily="34" charset="0"/>
              <a:buChar char="•"/>
            </a:pPr>
            <a:r>
              <a:t>Change the paradigm on security by using a discard and restart approach to patching and upgrades.</a:t>
            </a:r>
          </a:p>
          <a:p>
            <a:pPr>
              <a:buFont typeface="Arial" pitchFamily="34" charset="0"/>
              <a:buChar char="•"/>
            </a:pPr>
            <a:r>
              <a:t>Use structured tooling to fully automate updates of application logic running inside.</a:t>
            </a:r>
          </a:p>
          <a:p>
            <a:pPr>
              <a:buFont typeface="Arial" pitchFamily="34" charset="0"/>
              <a:buChar char="•"/>
            </a:pPr>
            <a:r>
              <a:t>Provide an easy user experience for developers that is infrastructure-agnostic (meaning that it can run on any cloud).</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The opportunities containers present are many, given the infrastructure and operational complexity that they offer.</a:t>
            </a:r>
          </a:p>
        </p:txBody>
      </p:sp>
      <p:sp>
        <p:nvSpPr>
          <p:cNvPr id="10352" name="Slide number"/>
          <p:cNvSpPr>
            <a:spLocks noGrp="1"/>
          </p:cNvSpPr>
          <p:nvPr>
            <p:ph type="sldNum" sz="quarter" idx="10"/>
          </p:nvPr>
        </p:nvSpPr>
        <p:spPr/>
        <p:txBody>
          <a:bodyPr/>
          <a:lstStyle/>
          <a:p>
            <a:fld id="{C18812F0-6685-476B-B832-AFB48F091983}" type="slidenum">
              <a:t>44</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4" name="Slide preview"/>
          <p:cNvSpPr>
            <a:spLocks noGrp="1" noRot="1" noChangeAspect="1"/>
          </p:cNvSpPr>
          <p:nvPr>
            <p:ph type="sldImg"/>
          </p:nvPr>
        </p:nvSpPr>
        <p:spPr/>
      </p:sp>
      <p:sp>
        <p:nvSpPr>
          <p:cNvPr id="10355"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Administrators provide container hosts, which are the base structure that developers use to run their containers. A robust microservices system includes more deliverables, many of which are built using containers.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For developers to focus on providing services to customers, operations must provide a reliable container host infrastructure.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In vSphere with Kubernetes, the container hosts are Photon-based VMs.</a:t>
            </a:r>
          </a:p>
        </p:txBody>
      </p:sp>
      <p:sp>
        <p:nvSpPr>
          <p:cNvPr id="10356" name="Slide number"/>
          <p:cNvSpPr>
            <a:spLocks noGrp="1"/>
          </p:cNvSpPr>
          <p:nvPr>
            <p:ph type="sldNum" sz="quarter" idx="10"/>
          </p:nvPr>
        </p:nvSpPr>
        <p:spPr/>
        <p:txBody>
          <a:bodyPr/>
          <a:lstStyle/>
          <a:p>
            <a:fld id="{C18812F0-6685-476B-B832-AFB48F091983}" type="slidenum">
              <a:t>45</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7" name="Slide preview"/>
          <p:cNvSpPr>
            <a:spLocks noGrp="1" noRot="1" noChangeAspect="1"/>
          </p:cNvSpPr>
          <p:nvPr>
            <p:ph type="sldImg"/>
          </p:nvPr>
        </p:nvSpPr>
        <p:spPr/>
      </p:sp>
      <p:sp>
        <p:nvSpPr>
          <p:cNvPr id="10358" name="Notes"/>
          <p:cNvSpPr>
            <a:spLocks noGrp="1"/>
          </p:cNvSpPr>
          <p:nvPr>
            <p:ph type="body" idx="1"/>
          </p:nvPr>
        </p:nvSpPr>
        <p:spPr/>
        <p:txBody>
          <a:bodyPr wrap="square" rtlCol="0"/>
          <a:lstStyle/>
          <a:p>
            <a:pPr marL="0" indent="0">
              <a:buNone/>
            </a:pPr>
            <a:endParaRPr/>
          </a:p>
        </p:txBody>
      </p:sp>
      <p:sp>
        <p:nvSpPr>
          <p:cNvPr id="10359" name="Slide number"/>
          <p:cNvSpPr>
            <a:spLocks noGrp="1"/>
          </p:cNvSpPr>
          <p:nvPr>
            <p:ph type="sldNum" sz="quarter" idx="10"/>
          </p:nvPr>
        </p:nvSpPr>
        <p:spPr/>
        <p:txBody>
          <a:bodyPr/>
          <a:lstStyle/>
          <a:p>
            <a:fld id="{C18812F0-6685-476B-B832-AFB48F091983}" type="slidenum">
              <a:t>46</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1" name="Slide preview"/>
          <p:cNvSpPr>
            <a:spLocks noGrp="1" noRot="1" noChangeAspect="1"/>
          </p:cNvSpPr>
          <p:nvPr>
            <p:ph type="sldImg"/>
          </p:nvPr>
        </p:nvSpPr>
        <p:spPr/>
      </p:sp>
      <p:sp>
        <p:nvSpPr>
          <p:cNvPr id="10362"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Docker is the most commonly used container engine.</a:t>
            </a:r>
            <a:br/>
            <a:r>
              <a:rPr lang="en-GB" sz="1200" dirty="0">
                <a:solidFill>
                  <a:srgbClr val="000000"/>
                </a:solidFill>
                <a:latin typeface="Times New Roman" panose="02020603050405020304" pitchFamily="18" charset="0"/>
                <a:cs typeface="Times New Roman" panose="02020603050405020304" pitchFamily="18" charset="0"/>
              </a:rPr>
              <a:t>The container engine runs as a daemon process on the container host OS. When a user requests that a container is run, the container engine gets the container image from an image registry (or locally, if already downloaded) and runs the container as a process.</a:t>
            </a:r>
          </a:p>
        </p:txBody>
      </p:sp>
      <p:sp>
        <p:nvSpPr>
          <p:cNvPr id="10363" name="Slide number"/>
          <p:cNvSpPr>
            <a:spLocks noGrp="1"/>
          </p:cNvSpPr>
          <p:nvPr>
            <p:ph type="sldNum" sz="quarter" idx="10"/>
          </p:nvPr>
        </p:nvSpPr>
        <p:spPr/>
        <p:txBody>
          <a:bodyPr/>
          <a:lstStyle/>
          <a:p>
            <a:fld id="{C18812F0-6685-476B-B832-AFB48F091983}" type="slidenum">
              <a:t>47</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5" name="Slide preview"/>
          <p:cNvSpPr>
            <a:spLocks noGrp="1" noRot="1" noChangeAspect="1"/>
          </p:cNvSpPr>
          <p:nvPr>
            <p:ph type="sldImg"/>
          </p:nvPr>
        </p:nvSpPr>
        <p:spPr/>
      </p:sp>
      <p:sp>
        <p:nvSpPr>
          <p:cNvPr id="10366"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With virtualization, multiple physical machines can be consolidated into a single physical machine that runs multiple VMs. Each VM provides virtual hardware that the guest OS uses to run applications. Multiple applications run on a single VM but these applications are still logically separated and isolated.</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A concern about VMs is that they are hundreds of megabytes to gigabytes in size and contain many binaries and libraries that are not relevant to the main application running on them.</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With containers, developers take a streamlined base OS file system and layer on only the required binaries and libraries that the application depends on. When a container is run as a process on the container host OS, the container can see its dependencies and base OS packages. The container is isolated from all other processes on the container host OS. The container processes are the only processes that run on a minimal system.</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From the container host OS perspective, the container is another process that is running, but it has a restricted view of the file system and potentially restricted CPU and memory.</a:t>
            </a:r>
          </a:p>
        </p:txBody>
      </p:sp>
      <p:sp>
        <p:nvSpPr>
          <p:cNvPr id="10367" name="Slide number"/>
          <p:cNvSpPr>
            <a:spLocks noGrp="1"/>
          </p:cNvSpPr>
          <p:nvPr>
            <p:ph type="sldNum" sz="quarter" idx="10"/>
          </p:nvPr>
        </p:nvSpPr>
        <p:spPr/>
        <p:txBody>
          <a:bodyPr/>
          <a:lstStyle/>
          <a:p>
            <a:fld id="{C18812F0-6685-476B-B832-AFB48F091983}" type="slidenum">
              <a:t>48</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9" name="Slide preview"/>
          <p:cNvSpPr>
            <a:spLocks noGrp="1" noRot="1" noChangeAspect="1"/>
          </p:cNvSpPr>
          <p:nvPr>
            <p:ph type="sldImg"/>
          </p:nvPr>
        </p:nvSpPr>
        <p:spPr/>
      </p:sp>
      <p:sp>
        <p:nvSpPr>
          <p:cNvPr id="10370"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Containers are the ideal technology for microservices because the goals of containers (lightweight, easily packaged, can run anywhere) align with the goals and benefits of the microservices architecture.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Operators get modularized application components that are small and can fit into existing resources.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Developers can focus on the logic of modularized application components, knowing that the infrastructure is reliable and supports the scalability of modules.</a:t>
            </a:r>
          </a:p>
        </p:txBody>
      </p:sp>
      <p:sp>
        <p:nvSpPr>
          <p:cNvPr id="10371" name="Slide number"/>
          <p:cNvSpPr>
            <a:spLocks noGrp="1"/>
          </p:cNvSpPr>
          <p:nvPr>
            <p:ph type="sldNum" sz="quarter" idx="10"/>
          </p:nvPr>
        </p:nvSpPr>
        <p:spPr/>
        <p:txBody>
          <a:bodyPr/>
          <a:lstStyle/>
          <a:p>
            <a:fld id="{C18812F0-6685-476B-B832-AFB48F091983}" type="slidenum">
              <a:t>49</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72" name="Slide preview"/>
          <p:cNvSpPr>
            <a:spLocks noGrp="1" noRot="1" noChangeAspect="1"/>
          </p:cNvSpPr>
          <p:nvPr>
            <p:ph type="sldImg"/>
          </p:nvPr>
        </p:nvSpPr>
        <p:spPr/>
      </p:sp>
      <p:sp>
        <p:nvSpPr>
          <p:cNvPr id="10373"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Kubernetes automates many key operational responsibilities, providing the developer with a reliable environment.</a:t>
            </a:r>
          </a:p>
          <a:p>
            <a:pPr marL="0" lvl="0" indent="0">
              <a:spcBef>
                <a:spcPts val="0"/>
              </a:spcBef>
              <a:spcAft>
                <a:spcPts val="0"/>
              </a:spcAft>
              <a:buNone/>
            </a:pPr>
            <a:r>
              <a:rPr lang="en-US" sz="2000" dirty="0">
                <a:solidFill>
                  <a:schemeClr val="tx2"/>
                </a:solidFill>
                <a:cs typeface="Calibri" pitchFamily="34" charset="0"/>
              </a:rPr>
              <a:t>Kubernetes performs the following functions:</a:t>
            </a:r>
          </a:p>
          <a:p>
            <a:pPr>
              <a:buFont typeface="Arial" pitchFamily="34" charset="0"/>
              <a:buChar char="•"/>
            </a:pPr>
            <a:r>
              <a:t>Groups containers that make up an application into logical units for easy management and discovery</a:t>
            </a:r>
          </a:p>
          <a:p>
            <a:pPr>
              <a:buFont typeface="Arial" pitchFamily="34" charset="0"/>
              <a:buChar char="•"/>
            </a:pPr>
            <a:r>
              <a:t>Automatically places containers based on their resource requirements</a:t>
            </a:r>
          </a:p>
          <a:p>
            <a:pPr>
              <a:buFont typeface="Arial" pitchFamily="34" charset="0"/>
              <a:buChar char="•"/>
            </a:pPr>
            <a:r>
              <a:t>Restarts failed containers, replaces and reschedules containers when hosts fail, and stops containers that do not respond to your user-defined health check</a:t>
            </a:r>
          </a:p>
          <a:p>
            <a:pPr>
              <a:buFont typeface="Arial" pitchFamily="34" charset="0"/>
              <a:buChar char="•"/>
            </a:pPr>
            <a:r>
              <a:t>Progressively rolls out changes to your application, ensuring that it does not stop all your instances at the same time and enabling zero downtime</a:t>
            </a:r>
          </a:p>
          <a:p>
            <a:pPr>
              <a:buFont typeface="Arial" pitchFamily="34" charset="0"/>
              <a:buChar char="•"/>
            </a:pPr>
            <a:r>
              <a:t>Allocates IP addresses, mounts the storage system of your choice, load balances, and generally looks after the containers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Kubernetes manages containers across multiple container hosts, similar to how vCenter Server manages all ESXi hosts in a cluster. Running Docker without Kubernetes is like running ESXi hosts without vCenter Server to manage them.</a:t>
            </a:r>
          </a:p>
        </p:txBody>
      </p:sp>
      <p:sp>
        <p:nvSpPr>
          <p:cNvPr id="10374" name="Slide number"/>
          <p:cNvSpPr>
            <a:spLocks noGrp="1"/>
          </p:cNvSpPr>
          <p:nvPr>
            <p:ph type="sldNum" sz="quarter" idx="10"/>
          </p:nvPr>
        </p:nvSpPr>
        <p:spPr/>
        <p:txBody>
          <a:bodyPr/>
          <a:lstStyle/>
          <a:p>
            <a:fld id="{C18812F0-6685-476B-B832-AFB48F091983}" type="slidenum">
              <a:t>50</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80" name="Slide preview"/>
          <p:cNvSpPr>
            <a:spLocks noGrp="1" noRot="1" noChangeAspect="1"/>
          </p:cNvSpPr>
          <p:nvPr>
            <p:ph type="sldImg"/>
          </p:nvPr>
        </p:nvSpPr>
        <p:spPr/>
      </p:sp>
      <p:sp>
        <p:nvSpPr>
          <p:cNvPr id="10381"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Kubernetes orchestrates containers that support the application. However, running Kubernetes in production is not easy, especially for operations teams. The top challenges of running Kubernetes are related to reliability, security, networking, scaling, logging, and complexity. How do you monitor Kubernetes and the underlying infrastructure? How do you build a reliable platform to deploy your applications? How do you handle the complexity that this layer of abstraction introduces?</a:t>
            </a:r>
            <a:br/>
            <a:r>
              <a:rPr lang="en-GB" sz="1200" dirty="0">
                <a:solidFill>
                  <a:srgbClr val="000000"/>
                </a:solidFill>
                <a:latin typeface="Times New Roman" panose="02020603050405020304" pitchFamily="18" charset="0"/>
                <a:cs typeface="Times New Roman" panose="02020603050405020304" pitchFamily="18" charset="0"/>
              </a:rPr>
              <a:t>For years, VMware has helped to solve these types of problems for IT. VMware can offer its expertise and solutions in this area.</a:t>
            </a:r>
          </a:p>
        </p:txBody>
      </p:sp>
      <p:sp>
        <p:nvSpPr>
          <p:cNvPr id="10382" name="Slide number"/>
          <p:cNvSpPr>
            <a:spLocks noGrp="1"/>
          </p:cNvSpPr>
          <p:nvPr>
            <p:ph type="sldNum" sz="quarter" idx="10"/>
          </p:nvPr>
        </p:nvSpPr>
        <p:spPr/>
        <p:txBody>
          <a:bodyPr/>
          <a:lstStyle/>
          <a:p>
            <a:fld id="{C18812F0-6685-476B-B832-AFB48F091983}" type="slidenum">
              <a:t>51</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14" name="Slide preview"/>
          <p:cNvSpPr>
            <a:spLocks noGrp="1" noRot="1" noChangeAspect="1"/>
          </p:cNvSpPr>
          <p:nvPr>
            <p:ph type="sldImg"/>
          </p:nvPr>
        </p:nvSpPr>
        <p:spPr/>
      </p:sp>
      <p:sp>
        <p:nvSpPr>
          <p:cNvPr id="10215" name="Notes"/>
          <p:cNvSpPr>
            <a:spLocks noGrp="1"/>
          </p:cNvSpPr>
          <p:nvPr>
            <p:ph type="body" idx="1"/>
          </p:nvPr>
        </p:nvSpPr>
        <p:spPr/>
        <p:txBody>
          <a:bodyPr wrap="square" rtlCol="0"/>
          <a:lstStyle/>
          <a:p>
            <a:pPr marL="0" indent="0">
              <a:buNone/>
            </a:pPr>
            <a:endParaRPr/>
          </a:p>
        </p:txBody>
      </p:sp>
      <p:sp>
        <p:nvSpPr>
          <p:cNvPr id="10216" name="Slide number"/>
          <p:cNvSpPr>
            <a:spLocks noGrp="1"/>
          </p:cNvSpPr>
          <p:nvPr>
            <p:ph type="sldNum" sz="quarter" idx="10"/>
          </p:nvPr>
        </p:nvSpPr>
        <p:spPr/>
        <p:txBody>
          <a:bodyPr/>
          <a:lstStyle/>
          <a:p>
            <a:fld id="{C18812F0-6685-476B-B832-AFB48F091983}" type="slidenum">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93" name="Slide preview"/>
          <p:cNvSpPr>
            <a:spLocks noGrp="1" noRot="1" noChangeAspect="1"/>
          </p:cNvSpPr>
          <p:nvPr>
            <p:ph type="sldImg"/>
          </p:nvPr>
        </p:nvSpPr>
        <p:spPr/>
      </p:sp>
      <p:sp>
        <p:nvSpPr>
          <p:cNvPr id="10394"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Application developers prefer using Kubernetes rather than programming to the infrastructure. For example, an application developer must build an ELK stack. The developer prefers to deal with the Kubernetes API. The developer wants to use the resources, load balancer, and all the primitives that Kubernetes constructs, rather than worry about the underlying infrastructure.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But the infrastructure is still there. It must be mapped for Kubernetes to use it. Usually, that mapping is done by a platform operator so the developer can use the Kubernetes constructs.</a:t>
            </a:r>
            <a:br/>
            <a:r>
              <a:rPr lang="en-GB" sz="1200" dirty="0">
                <a:solidFill>
                  <a:srgbClr val="000000"/>
                </a:solidFill>
                <a:latin typeface="Times New Roman" panose="02020603050405020304" pitchFamily="18" charset="0"/>
                <a:cs typeface="Times New Roman" panose="02020603050405020304" pitchFamily="18" charset="0"/>
              </a:rPr>
              <a:t>The slide shows how the mapping is done with the VMware software-defined data center (SDDC). The resources and availability zones map to vSphere clusters, security policy and load-balancing map to NSX, persistent volumes map to vSphere datastores and metrics map to Wavefront. Each of these items provides value.</a:t>
            </a:r>
          </a:p>
        </p:txBody>
      </p:sp>
      <p:sp>
        <p:nvSpPr>
          <p:cNvPr id="10395" name="Slide number"/>
          <p:cNvSpPr>
            <a:spLocks noGrp="1"/>
          </p:cNvSpPr>
          <p:nvPr>
            <p:ph type="sldNum" sz="quarter" idx="10"/>
          </p:nvPr>
        </p:nvSpPr>
        <p:spPr/>
        <p:txBody>
          <a:bodyPr/>
          <a:lstStyle/>
          <a:p>
            <a:fld id="{C18812F0-6685-476B-B832-AFB48F091983}" type="slidenum">
              <a:t>52</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96" name="Slide preview"/>
          <p:cNvSpPr>
            <a:spLocks noGrp="1" noRot="1" noChangeAspect="1"/>
          </p:cNvSpPr>
          <p:nvPr>
            <p:ph type="sldImg"/>
          </p:nvPr>
        </p:nvSpPr>
        <p:spPr/>
      </p:sp>
      <p:sp>
        <p:nvSpPr>
          <p:cNvPr id="10397" name="Notes"/>
          <p:cNvSpPr>
            <a:spLocks noGrp="1"/>
          </p:cNvSpPr>
          <p:nvPr>
            <p:ph type="body" idx="1"/>
          </p:nvPr>
        </p:nvSpPr>
        <p:spPr/>
        <p:txBody>
          <a:bodyPr wrap="square" rtlCol="0"/>
          <a:lstStyle/>
          <a:p>
            <a:pPr marL="0" indent="0">
              <a:buNone/>
            </a:pPr>
            <a:endParaRPr/>
          </a:p>
        </p:txBody>
      </p:sp>
      <p:sp>
        <p:nvSpPr>
          <p:cNvPr id="10398" name="Slide number"/>
          <p:cNvSpPr>
            <a:spLocks noGrp="1"/>
          </p:cNvSpPr>
          <p:nvPr>
            <p:ph type="sldNum" sz="quarter" idx="10"/>
          </p:nvPr>
        </p:nvSpPr>
        <p:spPr/>
        <p:txBody>
          <a:bodyPr/>
          <a:lstStyle/>
          <a:p>
            <a:fld id="{C18812F0-6685-476B-B832-AFB48F091983}" type="slidenum">
              <a:t>54</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99" name="Slide preview"/>
          <p:cNvSpPr>
            <a:spLocks noGrp="1" noRot="1" noChangeAspect="1"/>
          </p:cNvSpPr>
          <p:nvPr>
            <p:ph type="sldImg"/>
          </p:nvPr>
        </p:nvSpPr>
        <p:spPr/>
      </p:sp>
      <p:sp>
        <p:nvSpPr>
          <p:cNvPr id="10400" name="Notes"/>
          <p:cNvSpPr>
            <a:spLocks noGrp="1"/>
          </p:cNvSpPr>
          <p:nvPr>
            <p:ph type="body" idx="1"/>
          </p:nvPr>
        </p:nvSpPr>
        <p:spPr/>
        <p:txBody>
          <a:bodyPr wrap="square" rtlCol="0"/>
          <a:lstStyle/>
          <a:p>
            <a:pPr marL="0" indent="0">
              <a:buNone/>
            </a:pPr>
            <a:endParaRPr/>
          </a:p>
        </p:txBody>
      </p:sp>
      <p:sp>
        <p:nvSpPr>
          <p:cNvPr id="10401" name="Slide number"/>
          <p:cNvSpPr>
            <a:spLocks noGrp="1"/>
          </p:cNvSpPr>
          <p:nvPr>
            <p:ph type="sldNum" sz="quarter" idx="10"/>
          </p:nvPr>
        </p:nvSpPr>
        <p:spPr/>
        <p:txBody>
          <a:bodyPr/>
          <a:lstStyle/>
          <a:p>
            <a:fld id="{C18812F0-6685-476B-B832-AFB48F091983}" type="slidenum">
              <a:t>55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17" name="Slide preview"/>
          <p:cNvSpPr>
            <a:spLocks noGrp="1" noRot="1" noChangeAspect="1"/>
          </p:cNvSpPr>
          <p:nvPr>
            <p:ph type="sldImg"/>
          </p:nvPr>
        </p:nvSpPr>
        <p:spPr/>
      </p:sp>
      <p:sp>
        <p:nvSpPr>
          <p:cNvPr id="10218" name="Notes"/>
          <p:cNvSpPr>
            <a:spLocks noGrp="1"/>
          </p:cNvSpPr>
          <p:nvPr>
            <p:ph type="body" idx="1"/>
          </p:nvPr>
        </p:nvSpPr>
        <p:spPr/>
        <p:txBody>
          <a:bodyPr wrap="square" rtlCol="0"/>
          <a:lstStyle/>
          <a:p>
            <a:pPr marL="0" indent="0">
              <a:buNone/>
            </a:pPr>
            <a:endParaRPr/>
          </a:p>
        </p:txBody>
      </p:sp>
      <p:sp>
        <p:nvSpPr>
          <p:cNvPr id="10219" name="Slide number"/>
          <p:cNvSpPr>
            <a:spLocks noGrp="1"/>
          </p:cNvSpPr>
          <p:nvPr>
            <p:ph type="sldNum" sz="quarter" idx="10"/>
          </p:nvPr>
        </p:nvSpPr>
        <p:spPr/>
        <p:txBody>
          <a:bodyPr/>
          <a:lstStyle/>
          <a:p>
            <a:fld id="{C18812F0-6685-476B-B832-AFB48F091983}" type="slidenum">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20" name="Slide preview"/>
          <p:cNvSpPr>
            <a:spLocks noGrp="1" noRot="1" noChangeAspect="1"/>
          </p:cNvSpPr>
          <p:nvPr>
            <p:ph type="sldImg"/>
          </p:nvPr>
        </p:nvSpPr>
        <p:spPr/>
      </p:sp>
      <p:sp>
        <p:nvSpPr>
          <p:cNvPr id="10221" name="Notes"/>
          <p:cNvSpPr>
            <a:spLocks noGrp="1"/>
          </p:cNvSpPr>
          <p:nvPr>
            <p:ph type="body" idx="1"/>
          </p:nvPr>
        </p:nvSpPr>
        <p:spPr/>
        <p:txBody>
          <a:bodyPr wrap="square" rtlCol="0"/>
          <a:lstStyle/>
          <a:p>
            <a:pPr marL="0" indent="0">
              <a:buNone/>
            </a:pPr>
            <a:r>
              <a:rPr lang="en-GB" sz="1200" dirty="0">
                <a:solidFill>
                  <a:srgbClr val="000000"/>
                </a:solidFill>
                <a:latin typeface="Times New Roman" panose="02020603050405020304" pitchFamily="18" charset="0"/>
                <a:cs typeface="Times New Roman" panose="02020603050405020304" pitchFamily="18" charset="0"/>
              </a:rPr>
              <a:t>The optimal method for provisioning VMs for your environment depends on factors such as the size and type of your infrastructure and the goals that you want to achieve.</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You can use the New Virtual Machine wizard to create a single VM if no other VMs in your environment meet your requirements, such as a particular operating system or hardware configuration. For example, you might need a VM that is configured only for testing purposes. You can also create a single VM, install an operating system on it, and use that VM as a template from which to clone other VMs.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Deploy VMs, virtual appliances, and vApps stored in Open Virtual Machine Format (OVF) to use a preconfigured VM. A virtual appliance is a VM that typically has an operating system and other software preinstalled. You can deploy VMs from OVF templates that are on local file systems (for example, local disks such as C:), removable media (for example, CDs or USB keychain drives), shared network drives, or URLs.</a:t>
            </a:r>
          </a:p>
          <a:p>
            <a:pPr marL="0" indent="0">
              <a:buNone/>
            </a:pPr>
            <a:r>
              <a:rPr lang="en-GB" sz="1200" dirty="0">
                <a:solidFill>
                  <a:srgbClr val="000000"/>
                </a:solidFill>
                <a:latin typeface="Times New Roman" panose="02020603050405020304" pitchFamily="18" charset="0"/>
                <a:cs typeface="Times New Roman" panose="02020603050405020304" pitchFamily="18" charset="0"/>
              </a:rPr>
              <a:t>In addition to using the vSphere Client, you can also use VMware Host Client to create a VM by using OVF files. However, several limitations apply when you use VMware Host Client for this deployment method. For information about OVF and OVA limitations for the VMware Host Client, see </a:t>
            </a:r>
            <a:r>
              <a:rPr lang="en-US" sz="2000" i="1" dirty="0">
                <a:solidFill>
                  <a:srgbClr val="000000"/>
                </a:solidFill>
                <a:latin typeface="Times New Roman" panose="02020603050405020304" pitchFamily="18" charset="0"/>
                <a:cs typeface="Courier New" pitchFamily="49" charset="0"/>
              </a:rPr>
              <a:t>vSphere Single Host Management - VMware Host Client</a:t>
            </a:r>
            <a:r>
              <a:rPr lang="en-GB" sz="1200" dirty="0">
                <a:solidFill>
                  <a:srgbClr val="000000"/>
                </a:solidFill>
                <a:latin typeface="Times New Roman" panose="02020603050405020304" pitchFamily="18" charset="0"/>
                <a:cs typeface="Times New Roman" panose="02020603050405020304" pitchFamily="18" charset="0"/>
              </a:rPr>
              <a:t> at </a:t>
            </a:r>
            <a:r>
              <a:rPr sz="1200">
                <a:hlinkClick r:id="rId3"/>
              </a:rPr>
              <a:t>https://docs.vmware.com/en/VMware-vSphere/7.0/com.vmware.vsphere.hostclient.doc/GUID-509C12B2-32F2-4928-B81B-DE87C7B2A5F6.html</a:t>
            </a:r>
            <a:r>
              <a:rPr lang="en-GB" sz="1200" dirty="0">
                <a:solidFill>
                  <a:srgbClr val="000000"/>
                </a:solidFill>
                <a:latin typeface="Times New Roman" panose="02020603050405020304" pitchFamily="18" charset="0"/>
                <a:cs typeface="Times New Roman" panose="02020603050405020304" pitchFamily="18" charset="0"/>
              </a:rPr>
              <a:t>.</a:t>
            </a:r>
          </a:p>
        </p:txBody>
      </p:sp>
      <p:sp>
        <p:nvSpPr>
          <p:cNvPr id="10222" name="Slide number"/>
          <p:cNvSpPr>
            <a:spLocks noGrp="1"/>
          </p:cNvSpPr>
          <p:nvPr>
            <p:ph type="sldNum" sz="quarter" idx="10"/>
          </p:nvPr>
        </p:nvSpPr>
        <p:spPr/>
        <p:txBody>
          <a:bodyPr/>
          <a:lstStyle/>
          <a:p>
            <a:fld id="{C18812F0-6685-476B-B832-AFB48F091983}" type="slidenum">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24" name="Slide preview"/>
          <p:cNvSpPr>
            <a:spLocks noGrp="1" noRot="1" noChangeAspect="1"/>
          </p:cNvSpPr>
          <p:nvPr>
            <p:ph type="sldImg"/>
          </p:nvPr>
        </p:nvSpPr>
        <p:spPr/>
      </p:sp>
      <p:sp>
        <p:nvSpPr>
          <p:cNvPr id="10225" name="Notes"/>
          <p:cNvSpPr>
            <a:spLocks noGrp="1"/>
          </p:cNvSpPr>
          <p:nvPr>
            <p:ph type="body" idx="1"/>
          </p:nvPr>
        </p:nvSpPr>
        <p:spPr/>
        <p:txBody>
          <a:bodyPr wrap="square" rtlCol="0"/>
          <a:lstStyle/>
          <a:p>
            <a:pPr marL="0" indent="0">
              <a:buNone/>
            </a:pPr>
            <a:endParaRPr/>
          </a:p>
        </p:txBody>
      </p:sp>
      <p:sp>
        <p:nvSpPr>
          <p:cNvPr id="10226" name="Slide number"/>
          <p:cNvSpPr>
            <a:spLocks noGrp="1"/>
          </p:cNvSpPr>
          <p:nvPr>
            <p:ph type="sldNum" sz="quarter" idx="10"/>
          </p:nvPr>
        </p:nvSpPr>
        <p:spPr/>
        <p:txBody>
          <a:bodyPr/>
          <a:lstStyle/>
          <a:p>
            <a:fld id="{C18812F0-6685-476B-B832-AFB48F091983}" type="slidenum">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28" name="Slide preview"/>
          <p:cNvSpPr>
            <a:spLocks noGrp="1" noRot="1" noChangeAspect="1"/>
          </p:cNvSpPr>
          <p:nvPr>
            <p:ph type="sldImg"/>
          </p:nvPr>
        </p:nvSpPr>
        <p:spPr/>
      </p:sp>
      <p:sp>
        <p:nvSpPr>
          <p:cNvPr id="10229" name="Notes"/>
          <p:cNvSpPr>
            <a:spLocks noGrp="1"/>
          </p:cNvSpPr>
          <p:nvPr>
            <p:ph type="body" idx="1"/>
          </p:nvPr>
        </p:nvSpPr>
        <p:spPr/>
        <p:txBody>
          <a:bodyPr wrap="square" rtlCol="0"/>
          <a:lstStyle/>
          <a:p>
            <a:pPr marL="0" lvl="0" indent="0">
              <a:spcBef>
                <a:spcPts val="0"/>
              </a:spcBef>
              <a:spcAft>
                <a:spcPts val="0"/>
              </a:spcAft>
              <a:buNone/>
            </a:pPr>
            <a:r>
              <a:rPr lang="en-US" sz="2000" dirty="0">
                <a:solidFill>
                  <a:schemeClr val="tx2"/>
                </a:solidFill>
                <a:cs typeface="Calibri" pitchFamily="34" charset="0"/>
              </a:rPr>
              <a:t>The New Virtual Machine wizard prompts you for standard information:</a:t>
            </a:r>
          </a:p>
          <a:p>
            <a:pPr>
              <a:buFont typeface="Arial" pitchFamily="34" charset="0"/>
              <a:buChar char="•"/>
            </a:pPr>
            <a:r>
              <a:t>The VM name</a:t>
            </a:r>
          </a:p>
          <a:p>
            <a:pPr lvl="0">
              <a:buFont typeface="Arial" pitchFamily="34" charset="0"/>
              <a:buChar char=" "/>
            </a:pPr>
            <a:r>
              <a:t>If using the vSphere Client, you can also specify the folder in which to place the VM.</a:t>
            </a:r>
          </a:p>
          <a:p>
            <a:pPr>
              <a:buFont typeface="Arial" pitchFamily="34" charset="0"/>
              <a:buChar char="•"/>
            </a:pPr>
            <a:r>
              <a:t>The resource on which the VM runs</a:t>
            </a:r>
          </a:p>
          <a:p>
            <a:pPr lvl="0">
              <a:buFont typeface="Arial" pitchFamily="34" charset="0"/>
              <a:buChar char=" "/>
            </a:pPr>
            <a:r>
              <a:t>If using VMware Host Client, you create the VM on the host that you are logged in to.</a:t>
            </a:r>
          </a:p>
          <a:p>
            <a:pPr lvl="0">
              <a:buFont typeface="Arial" pitchFamily="34" charset="0"/>
              <a:buChar char=" "/>
            </a:pPr>
            <a:r>
              <a:t>If using the vSphere Client, you can specify a host, a cluster, a vApp, or a resource pool. The VM can access the resources of the selected object.</a:t>
            </a:r>
          </a:p>
          <a:p>
            <a:pPr>
              <a:buFont typeface="Arial" pitchFamily="34" charset="0"/>
              <a:buChar char="•"/>
            </a:pPr>
            <a:r>
              <a:t>The datastore on which to store the VM’s files</a:t>
            </a:r>
          </a:p>
          <a:p>
            <a:pPr lvl="0">
              <a:buFont typeface="Arial" pitchFamily="34" charset="0"/>
              <a:buChar char=" "/>
            </a:pPr>
            <a:r>
              <a:t>Each datastore might have a different size, speed, availability, and other properties. The available datastores are accessible from the destination resource that you select.</a:t>
            </a:r>
          </a:p>
          <a:p>
            <a:pPr>
              <a:buFont typeface="Arial" pitchFamily="34" charset="0"/>
              <a:buChar char="•"/>
            </a:pPr>
            <a:r>
              <a:t>The guest operating system to be installed into the VM</a:t>
            </a:r>
          </a:p>
          <a:p>
            <a:pPr>
              <a:buFont typeface="Arial" pitchFamily="34" charset="0"/>
              <a:buChar char="•"/>
            </a:pPr>
            <a:r>
              <a:t>The number of NICs, the network to connect to, and the network adapter type</a:t>
            </a:r>
          </a:p>
          <a:p>
            <a:pPr>
              <a:buFont typeface="Arial" pitchFamily="34" charset="0"/>
              <a:buChar char="•"/>
            </a:pPr>
            <a:r>
              <a:t>Virtual disk provisioning choice</a:t>
            </a:r>
          </a:p>
        </p:txBody>
      </p:sp>
      <p:sp>
        <p:nvSpPr>
          <p:cNvPr id="10230" name="Slide number"/>
          <p:cNvSpPr>
            <a:spLocks noGrp="1"/>
          </p:cNvSpPr>
          <p:nvPr>
            <p:ph type="sldNum" sz="quarter" idx="10"/>
          </p:nvPr>
        </p:nvSpPr>
        <p:spPr/>
        <p:txBody>
          <a:bodyPr/>
          <a:lstStyle/>
          <a:p>
            <a:fld id="{C18812F0-6685-476B-B832-AFB48F091983}" type="slidenum">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2.emf"/><Relationship Id="rId4" Type="http://schemas.openxmlformats.org/officeDocument/2006/relationships/customXml" Target="../ink/ink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Slide">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F5A02180-679B-46FB-9C32-EA90058BD978}"/>
              </a:ext>
            </a:extLst>
          </p:cNvPr>
          <p:cNvPicPr>
            <a:picLocks noChangeAspect="1"/>
          </p:cNvPicPr>
          <p:nvPr userDrawn="1"/>
        </p:nvPicPr>
        <p:blipFill>
          <a:blip r:embed="rId3"/>
          <a:stretch>
            <a:fillRect/>
          </a:stretch>
        </p:blipFill>
        <p:spPr bwMode="ltGray">
          <a:xfrm>
            <a:off x="1" y="0"/>
            <a:ext cx="8061012" cy="6858000"/>
          </a:xfrm>
          <a:prstGeom prst="rect">
            <a:avLst/>
          </a:prstGeom>
        </p:spPr>
      </p:pic>
      <p:sp>
        <p:nvSpPr>
          <p:cNvPr id="16" name="Title 1">
            <a:extLst>
              <a:ext uri="{FF2B5EF4-FFF2-40B4-BE49-F238E27FC236}">
                <a16:creationId xmlns:a16="http://schemas.microsoft.com/office/drawing/2014/main" id="{2951C415-1758-4709-B881-2226BDD77675}"/>
              </a:ext>
            </a:extLst>
          </p:cNvPr>
          <p:cNvSpPr>
            <a:spLocks noGrp="1"/>
          </p:cNvSpPr>
          <p:nvPr>
            <p:ph type="title"/>
          </p:nvPr>
        </p:nvSpPr>
        <p:spPr>
          <a:xfrm>
            <a:off x="4880914" y="2215803"/>
            <a:ext cx="6402467" cy="1234440"/>
          </a:xfrm>
        </p:spPr>
        <p:txBody>
          <a:bodyPr wrap="square" anchor="b" anchorCtr="0"/>
          <a:lstStyle>
            <a:lvl1pPr algn="r">
              <a:defRPr sz="3200" b="0" cap="none" baseline="0"/>
            </a:lvl1pPr>
          </a:lstStyle>
          <a:p>
            <a:r>
              <a:rPr lang="en-US" dirty="0"/>
              <a:t>Click to edit Master title style</a:t>
            </a:r>
          </a:p>
        </p:txBody>
      </p:sp>
      <p:grpSp>
        <p:nvGrpSpPr>
          <p:cNvPr id="19" name="Group 18">
            <a:extLst>
              <a:ext uri="{FF2B5EF4-FFF2-40B4-BE49-F238E27FC236}">
                <a16:creationId xmlns:a16="http://schemas.microsoft.com/office/drawing/2014/main" id="{F662A218-7EC5-4C26-90F9-4C8166F3EF66}"/>
              </a:ext>
            </a:extLst>
          </p:cNvPr>
          <p:cNvGrpSpPr/>
          <p:nvPr userDrawn="1"/>
        </p:nvGrpSpPr>
        <p:grpSpPr>
          <a:xfrm>
            <a:off x="608171" y="6447600"/>
            <a:ext cx="1424756" cy="224518"/>
            <a:chOff x="863272" y="6563918"/>
            <a:chExt cx="861082" cy="135727"/>
          </a:xfrm>
          <a:solidFill>
            <a:schemeClr val="bg1"/>
          </a:solidFill>
        </p:grpSpPr>
        <p:sp>
          <p:nvSpPr>
            <p:cNvPr id="20" name="Freeform 6">
              <a:extLst>
                <a:ext uri="{FF2B5EF4-FFF2-40B4-BE49-F238E27FC236}">
                  <a16:creationId xmlns:a16="http://schemas.microsoft.com/office/drawing/2014/main" id="{D2B61455-20AC-4408-9D87-B04FFD7905DC}"/>
                </a:ext>
              </a:extLst>
            </p:cNvPr>
            <p:cNvSpPr>
              <a:spLocks/>
            </p:cNvSpPr>
            <p:nvPr userDrawn="1"/>
          </p:nvSpPr>
          <p:spPr bwMode="auto">
            <a:xfrm>
              <a:off x="1195963" y="6569284"/>
              <a:ext cx="181812" cy="128783"/>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1" name="Freeform 7">
              <a:extLst>
                <a:ext uri="{FF2B5EF4-FFF2-40B4-BE49-F238E27FC236}">
                  <a16:creationId xmlns:a16="http://schemas.microsoft.com/office/drawing/2014/main" id="{C8CD4FF6-3DC6-4615-AB39-3DF7C9ED209E}"/>
                </a:ext>
              </a:extLst>
            </p:cNvPr>
            <p:cNvSpPr>
              <a:spLocks/>
            </p:cNvSpPr>
            <p:nvPr userDrawn="1"/>
          </p:nvSpPr>
          <p:spPr bwMode="auto">
            <a:xfrm>
              <a:off x="1509084" y="6569284"/>
              <a:ext cx="70389" cy="128783"/>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2" name="Freeform 8">
              <a:extLst>
                <a:ext uri="{FF2B5EF4-FFF2-40B4-BE49-F238E27FC236}">
                  <a16:creationId xmlns:a16="http://schemas.microsoft.com/office/drawing/2014/main" id="{93ED9EF2-B0A3-4080-80FF-D8D0974E9498}"/>
                </a:ext>
              </a:extLst>
            </p:cNvPr>
            <p:cNvSpPr>
              <a:spLocks noEditPoints="1"/>
            </p:cNvSpPr>
            <p:nvPr userDrawn="1"/>
          </p:nvSpPr>
          <p:spPr bwMode="auto">
            <a:xfrm>
              <a:off x="1577894" y="6569284"/>
              <a:ext cx="115211" cy="130361"/>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3" name="Freeform 9">
              <a:extLst>
                <a:ext uri="{FF2B5EF4-FFF2-40B4-BE49-F238E27FC236}">
                  <a16:creationId xmlns:a16="http://schemas.microsoft.com/office/drawing/2014/main" id="{2AB7AA43-11EE-4E56-A876-EA235A60D5FC}"/>
                </a:ext>
              </a:extLst>
            </p:cNvPr>
            <p:cNvSpPr>
              <a:spLocks noEditPoints="1"/>
            </p:cNvSpPr>
            <p:nvPr userDrawn="1"/>
          </p:nvSpPr>
          <p:spPr bwMode="auto">
            <a:xfrm>
              <a:off x="1377775" y="6569284"/>
              <a:ext cx="108898" cy="130361"/>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4" name="Freeform 10">
              <a:extLst>
                <a:ext uri="{FF2B5EF4-FFF2-40B4-BE49-F238E27FC236}">
                  <a16:creationId xmlns:a16="http://schemas.microsoft.com/office/drawing/2014/main" id="{18C906CE-6B18-4A24-B6F3-37C2D07E9914}"/>
                </a:ext>
              </a:extLst>
            </p:cNvPr>
            <p:cNvSpPr>
              <a:spLocks/>
            </p:cNvSpPr>
            <p:nvPr userDrawn="1"/>
          </p:nvSpPr>
          <p:spPr bwMode="auto">
            <a:xfrm>
              <a:off x="863272" y="6563918"/>
              <a:ext cx="325115" cy="135727"/>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5" name="Freeform 11">
              <a:extLst>
                <a:ext uri="{FF2B5EF4-FFF2-40B4-BE49-F238E27FC236}">
                  <a16:creationId xmlns:a16="http://schemas.microsoft.com/office/drawing/2014/main" id="{43859B0A-3053-4B1E-BBEF-AD11EABDF4CF}"/>
                </a:ext>
              </a:extLst>
            </p:cNvPr>
            <p:cNvSpPr>
              <a:spLocks noEditPoints="1"/>
            </p:cNvSpPr>
            <p:nvPr userDrawn="1"/>
          </p:nvSpPr>
          <p:spPr bwMode="auto">
            <a:xfrm>
              <a:off x="1694683" y="6569284"/>
              <a:ext cx="29671" cy="31249"/>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6" name="Freeform 12">
              <a:extLst>
                <a:ext uri="{FF2B5EF4-FFF2-40B4-BE49-F238E27FC236}">
                  <a16:creationId xmlns:a16="http://schemas.microsoft.com/office/drawing/2014/main" id="{480957FB-BCF1-411D-91E8-D3CB10A9BBF6}"/>
                </a:ext>
              </a:extLst>
            </p:cNvPr>
            <p:cNvSpPr>
              <a:spLocks noEditPoints="1"/>
            </p:cNvSpPr>
            <p:nvPr userDrawn="1"/>
          </p:nvSpPr>
          <p:spPr bwMode="auto">
            <a:xfrm>
              <a:off x="1703521" y="6576859"/>
              <a:ext cx="12626" cy="15151"/>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grpSp>
      <p:sp>
        <p:nvSpPr>
          <p:cNvPr id="36" name="TextBox 35">
            <a:extLst>
              <a:ext uri="{FF2B5EF4-FFF2-40B4-BE49-F238E27FC236}">
                <a16:creationId xmlns:a16="http://schemas.microsoft.com/office/drawing/2014/main" id="{39FC8472-2F9C-4390-AD12-2DEC71630743}"/>
              </a:ext>
            </a:extLst>
          </p:cNvPr>
          <p:cNvSpPr txBox="1"/>
          <p:nvPr userDrawn="1"/>
        </p:nvSpPr>
        <p:spPr bwMode="white">
          <a:xfrm flipH="1">
            <a:off x="2301169" y="6513824"/>
            <a:ext cx="1729338" cy="186690"/>
          </a:xfrm>
          <a:prstGeom prst="rect">
            <a:avLst/>
          </a:prstGeom>
          <a:noFill/>
        </p:spPr>
        <p:txBody>
          <a:bodyPr wrap="none" lIns="0" tIns="0" rIns="0" bIns="0" rtlCol="0" anchor="ctr">
            <a:noAutofit/>
          </a:bodyPr>
          <a:lstStyle/>
          <a:p>
            <a:pPr>
              <a:lnSpc>
                <a:spcPct val="90000"/>
              </a:lnSpc>
            </a:pPr>
            <a:r>
              <a:rPr lang="en-US" sz="1000" dirty="0">
                <a:solidFill>
                  <a:schemeClr val="bg1"/>
                </a:solidFill>
                <a:latin typeface="+mj-lt"/>
                <a:ea typeface="Verdana" panose="020B0604030504040204" pitchFamily="34" charset="0"/>
                <a:cs typeface="Verdana" panose="020B0604030504040204" pitchFamily="34" charset="0"/>
              </a:rPr>
              <a:t> © 2020 VMware, Inc.</a:t>
            </a:r>
          </a:p>
        </p:txBody>
      </p:sp>
      <mc:AlternateContent xmlns:mc="http://schemas.openxmlformats.org/markup-compatibility/2006" xmlns:p14="http://schemas.microsoft.com/office/powerpoint/2010/main">
        <mc:Choice Requires="p14">
          <p:contentPart p14:bwMode="auto" r:id="rId4">
            <p14:nvContentPartPr>
              <p14:cNvPr id="37" name="Ink 36">
                <a:extLst>
                  <a:ext uri="{FF2B5EF4-FFF2-40B4-BE49-F238E27FC236}">
                    <a16:creationId xmlns:a16="http://schemas.microsoft.com/office/drawing/2014/main" id="{CFEB676F-F7B5-4486-A265-8D3830C84F4C}"/>
                  </a:ext>
                </a:extLst>
              </p14:cNvPr>
              <p14:cNvContentPartPr/>
              <p14:nvPr userDrawn="1"/>
            </p14:nvContentPartPr>
            <p14:xfrm>
              <a:off x="9862161" y="4881179"/>
              <a:ext cx="240" cy="240"/>
            </p14:xfrm>
          </p:contentPart>
        </mc:Choice>
        <mc:Fallback xmlns="" xmlns:a16="http://schemas.microsoft.com/office/drawing/2014/main" xmlns:a14="http://schemas.microsoft.com/office/drawing/2010/main">
          <p:pic>
            <p:nvPicPr>
              <p:cNvPr id="37" name="Ink 36">
                <a:extLst>
                  <a:ext uri="{FF2B5EF4-FFF2-40B4-BE49-F238E27FC236}">
                    <a16:creationId xmlns:a16="http://schemas.microsoft.com/office/drawing/2014/main" id="{CFEB676F-F7B5-4486-A265-8D3830C84F4C}"/>
                  </a:ext>
                </a:extLst>
              </p:cNvPr>
              <p:cNvPicPr/>
              <p:nvPr/>
            </p:nvPicPr>
            <p:blipFill>
              <a:blip r:embed="rId5"/>
              <a:stretch>
                <a:fillRect/>
              </a:stretch>
            </p:blipFill>
            <p:spPr>
              <a:xfrm>
                <a:off x="9858081" y="4877099"/>
                <a:ext cx="7920" cy="7920"/>
              </a:xfrm>
              <a:prstGeom prst="rect">
                <a:avLst/>
              </a:prstGeom>
            </p:spPr>
          </p:pic>
        </mc:Fallback>
      </mc:AlternateContent>
      <p:sp>
        <p:nvSpPr>
          <p:cNvPr id="3" name="Content Placeholder 2"/>
          <p:cNvSpPr>
            <a:spLocks noGrp="1"/>
          </p:cNvSpPr>
          <p:nvPr>
            <p:ph sz="quarter" idx="11" hasCustomPrompt="1"/>
          </p:nvPr>
        </p:nvSpPr>
        <p:spPr>
          <a:xfrm>
            <a:off x="6096000" y="3965135"/>
            <a:ext cx="5181409" cy="692625"/>
          </a:xfrm>
        </p:spPr>
        <p:txBody>
          <a:bodyPr anchor="b" anchorCtr="0"/>
          <a:lstStyle>
            <a:lvl1pPr marL="0" marR="0" indent="1614488" algn="r" defTabSz="808038" rtl="0" eaLnBrk="1" fontAlgn="auto" latinLnBrk="0" hangingPunct="1">
              <a:lnSpc>
                <a:spcPct val="90000"/>
              </a:lnSpc>
              <a:spcBef>
                <a:spcPts val="1200"/>
              </a:spcBef>
              <a:spcAft>
                <a:spcPts val="0"/>
              </a:spcAft>
              <a:buClrTx/>
              <a:buSzPct val="90000"/>
              <a:buFontTx/>
              <a:buNone/>
              <a:tabLst/>
              <a:defRPr lang="en-GB" sz="2400" kern="1200" baseline="0" dirty="0">
                <a:solidFill>
                  <a:schemeClr val="tx1"/>
                </a:solidFill>
                <a:latin typeface="+mj-lt"/>
                <a:ea typeface="+mn-ea"/>
                <a:cs typeface="+mn-cs"/>
              </a:defRPr>
            </a:lvl1pPr>
          </a:lstStyle>
          <a:p>
            <a:pPr marL="0" marR="0" lvl="0" indent="0" algn="l" defTabSz="914400" rtl="0" eaLnBrk="1" fontAlgn="auto" latinLnBrk="0" hangingPunct="1">
              <a:lnSpc>
                <a:spcPct val="90000"/>
              </a:lnSpc>
              <a:spcBef>
                <a:spcPts val="1200"/>
              </a:spcBef>
              <a:spcAft>
                <a:spcPts val="0"/>
              </a:spcAft>
              <a:buClrTx/>
              <a:buSzPct val="90000"/>
              <a:buFontTx/>
              <a:buNone/>
              <a:tabLst/>
              <a:defRPr/>
            </a:pPr>
            <a:r>
              <a:rPr lang="en-US" dirty="0"/>
              <a:t>Module #</a:t>
            </a:r>
            <a:endParaRPr lang="en-GB" dirty="0"/>
          </a:p>
        </p:txBody>
      </p:sp>
    </p:spTree>
    <p:custDataLst>
      <p:tags r:id="rId1"/>
    </p:custDataLst>
    <p:extLst>
      <p:ext uri="{BB962C8B-B14F-4D97-AF65-F5344CB8AC3E}">
        <p14:creationId xmlns:p14="http://schemas.microsoft.com/office/powerpoint/2010/main" val="3383309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AndImage_Animation">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1583697"/>
            <a:ext cx="10972800" cy="4628191"/>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2" name="Title 1"/>
          <p:cNvSpPr>
            <a:spLocks noGrp="1"/>
          </p:cNvSpPr>
          <p:nvPr>
            <p:ph type="title"/>
          </p:nvPr>
        </p:nvSpPr>
        <p:spPr>
          <a:xfrm>
            <a:off x="609600" y="330200"/>
            <a:ext cx="10972800" cy="355600"/>
          </a:xfrm>
        </p:spPr>
        <p:txBody>
          <a:bodyPr/>
          <a:lstStyle/>
          <a:p>
            <a:r>
              <a:rPr lang="en-US" dirty="0"/>
              <a:t>Click to edit Master title style</a:t>
            </a:r>
          </a:p>
        </p:txBody>
      </p:sp>
      <p:sp>
        <p:nvSpPr>
          <p:cNvPr id="3" name="Content Placeholder 2"/>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
        <p:nvSpPr>
          <p:cNvPr id="6" name="Graphic 4">
            <a:extLst>
              <a:ext uri="{FF2B5EF4-FFF2-40B4-BE49-F238E27FC236}">
                <a16:creationId xmlns:a16="http://schemas.microsoft.com/office/drawing/2014/main" id="{967419C8-2C01-4E40-8A3C-A391DC0FCE95}"/>
              </a:ext>
            </a:extLst>
          </p:cNvPr>
          <p:cNvSpPr/>
          <p:nvPr userDrawn="1"/>
        </p:nvSpPr>
        <p:spPr>
          <a:xfrm>
            <a:off x="11707653" y="6387734"/>
            <a:ext cx="371010" cy="371010"/>
          </a:xfrm>
          <a:custGeom>
            <a:avLst/>
            <a:gdLst>
              <a:gd name="connsiteX0" fmla="*/ 185505 w 371010"/>
              <a:gd name="connsiteY0" fmla="*/ 0 h 371010"/>
              <a:gd name="connsiteX1" fmla="*/ 0 w 371010"/>
              <a:gd name="connsiteY1" fmla="*/ 185505 h 371010"/>
              <a:gd name="connsiteX2" fmla="*/ 185505 w 371010"/>
              <a:gd name="connsiteY2" fmla="*/ 371011 h 371010"/>
              <a:gd name="connsiteX3" fmla="*/ 371011 w 371010"/>
              <a:gd name="connsiteY3" fmla="*/ 185505 h 371010"/>
              <a:gd name="connsiteX4" fmla="*/ 185505 w 371010"/>
              <a:gd name="connsiteY4" fmla="*/ 0 h 371010"/>
              <a:gd name="connsiteX5" fmla="*/ 272050 w 371010"/>
              <a:gd name="connsiteY5" fmla="*/ 203458 h 371010"/>
              <a:gd name="connsiteX6" fmla="*/ 140401 w 371010"/>
              <a:gd name="connsiteY6" fmla="*/ 279006 h 371010"/>
              <a:gd name="connsiteX7" fmla="*/ 113697 w 371010"/>
              <a:gd name="connsiteY7" fmla="*/ 263298 h 371010"/>
              <a:gd name="connsiteX8" fmla="*/ 113697 w 371010"/>
              <a:gd name="connsiteY8" fmla="*/ 107713 h 371010"/>
              <a:gd name="connsiteX9" fmla="*/ 140401 w 371010"/>
              <a:gd name="connsiteY9" fmla="*/ 92005 h 371010"/>
              <a:gd name="connsiteX10" fmla="*/ 272050 w 371010"/>
              <a:gd name="connsiteY10" fmla="*/ 172041 h 371010"/>
              <a:gd name="connsiteX11" fmla="*/ 272050 w 371010"/>
              <a:gd name="connsiteY11" fmla="*/ 203458 h 371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010" h="371010">
                <a:moveTo>
                  <a:pt x="185505" y="0"/>
                </a:moveTo>
                <a:cubicBezTo>
                  <a:pt x="83029" y="0"/>
                  <a:pt x="0" y="83029"/>
                  <a:pt x="0" y="185505"/>
                </a:cubicBezTo>
                <a:cubicBezTo>
                  <a:pt x="0" y="287982"/>
                  <a:pt x="83029" y="371011"/>
                  <a:pt x="185505" y="371011"/>
                </a:cubicBezTo>
                <a:cubicBezTo>
                  <a:pt x="287982" y="371011"/>
                  <a:pt x="371011" y="287982"/>
                  <a:pt x="371011" y="185505"/>
                </a:cubicBezTo>
                <a:cubicBezTo>
                  <a:pt x="371011" y="83029"/>
                  <a:pt x="287982" y="0"/>
                  <a:pt x="185505" y="0"/>
                </a:cubicBezTo>
                <a:close/>
                <a:moveTo>
                  <a:pt x="272050" y="203458"/>
                </a:moveTo>
                <a:lnTo>
                  <a:pt x="140401" y="279006"/>
                </a:lnTo>
                <a:cubicBezTo>
                  <a:pt x="128582" y="285589"/>
                  <a:pt x="113697" y="277136"/>
                  <a:pt x="113697" y="263298"/>
                </a:cubicBezTo>
                <a:lnTo>
                  <a:pt x="113697" y="107713"/>
                </a:lnTo>
                <a:cubicBezTo>
                  <a:pt x="113697" y="93950"/>
                  <a:pt x="128507" y="85422"/>
                  <a:pt x="140401" y="92005"/>
                </a:cubicBezTo>
                <a:lnTo>
                  <a:pt x="272050" y="172041"/>
                </a:lnTo>
                <a:cubicBezTo>
                  <a:pt x="284317" y="178923"/>
                  <a:pt x="284317" y="196651"/>
                  <a:pt x="272050" y="203458"/>
                </a:cubicBezTo>
                <a:close/>
              </a:path>
            </a:pathLst>
          </a:custGeom>
          <a:solidFill>
            <a:schemeClr val="accent1"/>
          </a:solidFill>
          <a:ln w="744" cap="flat">
            <a:noFill/>
            <a:prstDash val="solid"/>
            <a:miter/>
          </a:ln>
        </p:spPr>
        <p:txBody>
          <a:bodyPr rtlCol="0" anchor="ctr"/>
          <a:lstStyle/>
          <a:p>
            <a:endParaRPr lang="en-GB"/>
          </a:p>
        </p:txBody>
      </p:sp>
    </p:spTree>
    <p:custDataLst>
      <p:tags r:id="rId1"/>
    </p:custDataLst>
    <p:extLst>
      <p:ext uri="{BB962C8B-B14F-4D97-AF65-F5344CB8AC3E}">
        <p14:creationId xmlns:p14="http://schemas.microsoft.com/office/powerpoint/2010/main" val="1152098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SixZo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599" y="914400"/>
            <a:ext cx="36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7946399" y="914400"/>
            <a:ext cx="36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Content Placeholder 2"/>
          <p:cNvSpPr>
            <a:spLocks noGrp="1"/>
          </p:cNvSpPr>
          <p:nvPr>
            <p:ph sz="half" idx="10"/>
          </p:nvPr>
        </p:nvSpPr>
        <p:spPr>
          <a:xfrm>
            <a:off x="4277999" y="914400"/>
            <a:ext cx="36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6" name="Content Placeholder 2"/>
          <p:cNvSpPr>
            <a:spLocks noGrp="1"/>
          </p:cNvSpPr>
          <p:nvPr>
            <p:ph sz="half" idx="11"/>
          </p:nvPr>
        </p:nvSpPr>
        <p:spPr>
          <a:xfrm>
            <a:off x="609600" y="3505200"/>
            <a:ext cx="3636000" cy="28765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Content Placeholder 3"/>
          <p:cNvSpPr>
            <a:spLocks noGrp="1"/>
          </p:cNvSpPr>
          <p:nvPr>
            <p:ph sz="half" idx="12"/>
          </p:nvPr>
        </p:nvSpPr>
        <p:spPr>
          <a:xfrm>
            <a:off x="7946399" y="3505200"/>
            <a:ext cx="3636000" cy="28765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8" name="Content Placeholder 2"/>
          <p:cNvSpPr>
            <a:spLocks noGrp="1"/>
          </p:cNvSpPr>
          <p:nvPr>
            <p:ph sz="half" idx="13"/>
          </p:nvPr>
        </p:nvSpPr>
        <p:spPr>
          <a:xfrm>
            <a:off x="4278000" y="3505200"/>
            <a:ext cx="3636000" cy="28765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9" name="Footer Placeholder 8">
            <a:extLst>
              <a:ext uri="{FF2B5EF4-FFF2-40B4-BE49-F238E27FC236}">
                <a16:creationId xmlns:a16="http://schemas.microsoft.com/office/drawing/2014/main" id="{10AAE179-ACC5-47B4-993F-CFFC46783022}"/>
              </a:ext>
            </a:extLst>
          </p:cNvPr>
          <p:cNvSpPr>
            <a:spLocks noGrp="1"/>
          </p:cNvSpPr>
          <p:nvPr>
            <p:ph type="ftr" sz="quarter" idx="14"/>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6194073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FourZo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914400"/>
            <a:ext cx="54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6139315" y="914400"/>
            <a:ext cx="5436000" cy="25146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Content Placeholder 2"/>
          <p:cNvSpPr>
            <a:spLocks noGrp="1"/>
          </p:cNvSpPr>
          <p:nvPr>
            <p:ph sz="half" idx="10"/>
          </p:nvPr>
        </p:nvSpPr>
        <p:spPr>
          <a:xfrm>
            <a:off x="609600" y="3545304"/>
            <a:ext cx="5436000" cy="2836445"/>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6" name="Content Placeholder 3"/>
          <p:cNvSpPr>
            <a:spLocks noGrp="1"/>
          </p:cNvSpPr>
          <p:nvPr>
            <p:ph sz="half" idx="11"/>
          </p:nvPr>
        </p:nvSpPr>
        <p:spPr>
          <a:xfrm>
            <a:off x="6139315" y="3545304"/>
            <a:ext cx="5436000" cy="2836445"/>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Footer Placeholder 6">
            <a:extLst>
              <a:ext uri="{FF2B5EF4-FFF2-40B4-BE49-F238E27FC236}">
                <a16:creationId xmlns:a16="http://schemas.microsoft.com/office/drawing/2014/main" id="{FEF8E274-A9A5-414C-9A38-2C70B85B4A76}"/>
              </a:ext>
            </a:extLst>
          </p:cNvPr>
          <p:cNvSpPr>
            <a:spLocks noGrp="1"/>
          </p:cNvSpPr>
          <p:nvPr>
            <p:ph type="ftr" sz="quarter" idx="12"/>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212714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277821" y="914400"/>
            <a:ext cx="7308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735159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ThirdOne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599" y="914400"/>
            <a:ext cx="7308000" cy="54684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7948296" y="914400"/>
            <a:ext cx="3636000" cy="54684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F58FAB0E-4E3B-4A40-BCA8-03219A34BD9D}"/>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8738636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ContentAndIc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7704" y="914400"/>
            <a:ext cx="7968260" cy="54684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p:nvPr>
        </p:nvSpPr>
        <p:spPr>
          <a:xfrm>
            <a:off x="8894618" y="914400"/>
            <a:ext cx="2689678" cy="2161309"/>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endParaRPr lang="en-US" dirty="0"/>
          </a:p>
        </p:txBody>
      </p:sp>
      <p:sp>
        <p:nvSpPr>
          <p:cNvPr id="5" name="Footer Placeholder 4">
            <a:extLst>
              <a:ext uri="{FF2B5EF4-FFF2-40B4-BE49-F238E27FC236}">
                <a16:creationId xmlns:a16="http://schemas.microsoft.com/office/drawing/2014/main" id="{F58FAB0E-4E3B-4A40-BCA8-03219A34BD9D}"/>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6277486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ertTextAndTwoImages">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1574270"/>
            <a:ext cx="10972800" cy="2376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3" name="Content Placeholder 2"/>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
        <p:nvSpPr>
          <p:cNvPr id="4" name="Content Placeholder 2">
            <a:extLst>
              <a:ext uri="{FF2B5EF4-FFF2-40B4-BE49-F238E27FC236}">
                <a16:creationId xmlns:a16="http://schemas.microsoft.com/office/drawing/2014/main" id="{78595B2F-83D4-4BAA-AEEA-53369D32A948}"/>
              </a:ext>
            </a:extLst>
          </p:cNvPr>
          <p:cNvSpPr>
            <a:spLocks noGrp="1"/>
          </p:cNvSpPr>
          <p:nvPr>
            <p:ph sz="half" idx="13" hasCustomPrompt="1"/>
          </p:nvPr>
        </p:nvSpPr>
        <p:spPr>
          <a:xfrm>
            <a:off x="609600" y="4004042"/>
            <a:ext cx="10972800" cy="2376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Title 1">
            <a:extLst>
              <a:ext uri="{FF2B5EF4-FFF2-40B4-BE49-F238E27FC236}">
                <a16:creationId xmlns:a16="http://schemas.microsoft.com/office/drawing/2014/main" id="{0F113682-DB3B-41F9-9E40-9743882FDAB3}"/>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6" name="Footer Placeholder 4">
            <a:extLst>
              <a:ext uri="{FF2B5EF4-FFF2-40B4-BE49-F238E27FC236}">
                <a16:creationId xmlns:a16="http://schemas.microsoft.com/office/drawing/2014/main" id="{9FA4EACB-49C2-416E-B993-25DB8CB2D458}"/>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9348832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ertDoubleTextAndImage">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19027" y="1563119"/>
            <a:ext cx="10949086" cy="2052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a:t>Third level</a:t>
            </a:r>
            <a:endParaRPr lang="en-US" dirty="0"/>
          </a:p>
        </p:txBody>
      </p:sp>
      <p:sp>
        <p:nvSpPr>
          <p:cNvPr id="3" name="Content Placeholder 2"/>
          <p:cNvSpPr>
            <a:spLocks noGrp="1"/>
          </p:cNvSpPr>
          <p:nvPr>
            <p:ph idx="1" hasCustomPrompt="1"/>
          </p:nvPr>
        </p:nvSpPr>
        <p:spPr>
          <a:xfrm>
            <a:off x="619027" y="914400"/>
            <a:ext cx="10949086" cy="587830"/>
          </a:xfrm>
        </p:spPr>
        <p:txBody>
          <a:bodyPr>
            <a:noAutofit/>
          </a:bodyPr>
          <a:lstStyle/>
          <a:p>
            <a:pPr lvl="0"/>
            <a:r>
              <a:rPr lang="en-US" dirty="0"/>
              <a:t>Click to edit Master text styles</a:t>
            </a:r>
          </a:p>
        </p:txBody>
      </p:sp>
      <p:sp>
        <p:nvSpPr>
          <p:cNvPr id="15" name="Content Placeholder 2">
            <a:extLst>
              <a:ext uri="{FF2B5EF4-FFF2-40B4-BE49-F238E27FC236}">
                <a16:creationId xmlns:a16="http://schemas.microsoft.com/office/drawing/2014/main" id="{A7BC4A29-B776-4F3B-AA96-0CFE3225A8EC}"/>
              </a:ext>
            </a:extLst>
          </p:cNvPr>
          <p:cNvSpPr>
            <a:spLocks noGrp="1"/>
          </p:cNvSpPr>
          <p:nvPr>
            <p:ph sz="half" idx="13" hasCustomPrompt="1"/>
          </p:nvPr>
        </p:nvSpPr>
        <p:spPr>
          <a:xfrm>
            <a:off x="619027" y="4329750"/>
            <a:ext cx="10949086" cy="2052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a:t>Third level</a:t>
            </a:r>
            <a:endParaRPr lang="en-US" dirty="0"/>
          </a:p>
        </p:txBody>
      </p:sp>
      <p:sp>
        <p:nvSpPr>
          <p:cNvPr id="16" name="Content Placeholder 2">
            <a:extLst>
              <a:ext uri="{FF2B5EF4-FFF2-40B4-BE49-F238E27FC236}">
                <a16:creationId xmlns:a16="http://schemas.microsoft.com/office/drawing/2014/main" id="{D01264D8-FBA6-40AA-8B49-28346DB7BBA4}"/>
              </a:ext>
            </a:extLst>
          </p:cNvPr>
          <p:cNvSpPr>
            <a:spLocks noGrp="1"/>
          </p:cNvSpPr>
          <p:nvPr>
            <p:ph idx="14" hasCustomPrompt="1"/>
          </p:nvPr>
        </p:nvSpPr>
        <p:spPr>
          <a:xfrm>
            <a:off x="619027" y="3669880"/>
            <a:ext cx="10949086" cy="587830"/>
          </a:xfrm>
        </p:spPr>
        <p:txBody>
          <a:bodyPr>
            <a:noAutofit/>
          </a:bodyPr>
          <a:lstStyle/>
          <a:p>
            <a:pPr lvl="0"/>
            <a:r>
              <a:rPr lang="en-US" dirty="0"/>
              <a:t>Click to edit Master text styles</a:t>
            </a:r>
          </a:p>
        </p:txBody>
      </p:sp>
      <p:sp>
        <p:nvSpPr>
          <p:cNvPr id="6" name="Title 1">
            <a:extLst>
              <a:ext uri="{FF2B5EF4-FFF2-40B4-BE49-F238E27FC236}">
                <a16:creationId xmlns:a16="http://schemas.microsoft.com/office/drawing/2014/main" id="{F6C866F9-C46F-4FAC-BD0F-64A8B64BA1F6}"/>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7" name="Footer Placeholder 4">
            <a:extLst>
              <a:ext uri="{FF2B5EF4-FFF2-40B4-BE49-F238E27FC236}">
                <a16:creationId xmlns:a16="http://schemas.microsoft.com/office/drawing/2014/main" id="{F5717891-C086-478F-80C7-829FA89B5E45}"/>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9890031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ertHalfHalf">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3517557"/>
            <a:ext cx="10972800" cy="2864193"/>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a:t>First level</a:t>
            </a:r>
          </a:p>
          <a:p>
            <a:pPr lvl="2"/>
            <a:r>
              <a:rPr lang="en-US"/>
              <a:t>Second level</a:t>
            </a:r>
          </a:p>
          <a:p>
            <a:pPr lvl="3"/>
            <a:r>
              <a:rPr lang="en-US"/>
              <a:t>Third level</a:t>
            </a:r>
          </a:p>
          <a:p>
            <a:pPr lvl="4"/>
            <a:r>
              <a:rPr lang="en-US"/>
              <a:t>Fourth level</a:t>
            </a:r>
          </a:p>
          <a:p>
            <a:pPr lvl="6"/>
            <a:r>
              <a:rPr lang="en-US"/>
              <a:t>Fifth level</a:t>
            </a:r>
            <a:endParaRPr lang="en-US" dirty="0"/>
          </a:p>
        </p:txBody>
      </p:sp>
      <p:sp>
        <p:nvSpPr>
          <p:cNvPr id="3" name="Content Placeholder 2"/>
          <p:cNvSpPr>
            <a:spLocks noGrp="1"/>
          </p:cNvSpPr>
          <p:nvPr>
            <p:ph idx="1" hasCustomPrompt="1"/>
          </p:nvPr>
        </p:nvSpPr>
        <p:spPr>
          <a:xfrm>
            <a:off x="609600" y="914400"/>
            <a:ext cx="10972800" cy="25146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a:p>
            <a:pPr lvl="4"/>
            <a:r>
              <a:rPr lang="en-US"/>
              <a:t>Fourth level</a:t>
            </a:r>
          </a:p>
          <a:p>
            <a:pPr lvl="6"/>
            <a:r>
              <a:rPr lang="en-US"/>
              <a:t>Fifth level</a:t>
            </a:r>
            <a:endParaRPr lang="en-US" dirty="0"/>
          </a:p>
        </p:txBody>
      </p:sp>
      <p:sp>
        <p:nvSpPr>
          <p:cNvPr id="4" name="Title 1">
            <a:extLst>
              <a:ext uri="{FF2B5EF4-FFF2-40B4-BE49-F238E27FC236}">
                <a16:creationId xmlns:a16="http://schemas.microsoft.com/office/drawing/2014/main" id="{81E00445-D9A2-4DE6-9028-E5C6963BD15C}"/>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5" name="Footer Placeholder 4">
            <a:extLst>
              <a:ext uri="{FF2B5EF4-FFF2-40B4-BE49-F238E27FC236}">
                <a16:creationId xmlns:a16="http://schemas.microsoft.com/office/drawing/2014/main" id="{690CD7B5-1413-4504-818E-42D4BAAF2CD8}"/>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1475759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ertThreeThird">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19027" y="923827"/>
            <a:ext cx="10972800" cy="18000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p:txBody>
      </p:sp>
      <p:sp>
        <p:nvSpPr>
          <p:cNvPr id="4" name="Content Placeholder 2">
            <a:extLst>
              <a:ext uri="{FF2B5EF4-FFF2-40B4-BE49-F238E27FC236}">
                <a16:creationId xmlns:a16="http://schemas.microsoft.com/office/drawing/2014/main" id="{76A243F5-126C-4D10-AB8D-2B392834C4BF}"/>
              </a:ext>
            </a:extLst>
          </p:cNvPr>
          <p:cNvSpPr>
            <a:spLocks noGrp="1"/>
          </p:cNvSpPr>
          <p:nvPr>
            <p:ph idx="10" hasCustomPrompt="1"/>
          </p:nvPr>
        </p:nvSpPr>
        <p:spPr>
          <a:xfrm>
            <a:off x="619027" y="2754199"/>
            <a:ext cx="10972800" cy="18000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p:txBody>
      </p:sp>
      <p:sp>
        <p:nvSpPr>
          <p:cNvPr id="5" name="Content Placeholder 2">
            <a:extLst>
              <a:ext uri="{FF2B5EF4-FFF2-40B4-BE49-F238E27FC236}">
                <a16:creationId xmlns:a16="http://schemas.microsoft.com/office/drawing/2014/main" id="{FAA9394B-966B-4647-838B-FBEFF7CD6FB2}"/>
              </a:ext>
            </a:extLst>
          </p:cNvPr>
          <p:cNvSpPr>
            <a:spLocks noGrp="1"/>
          </p:cNvSpPr>
          <p:nvPr>
            <p:ph idx="11" hasCustomPrompt="1"/>
          </p:nvPr>
        </p:nvSpPr>
        <p:spPr>
          <a:xfrm>
            <a:off x="619027" y="4583458"/>
            <a:ext cx="10972800" cy="1800000"/>
          </a:xfrm>
        </p:spPr>
        <p:txBody>
          <a:bodyPr>
            <a:noAutofit/>
          </a:bodyPr>
          <a:lstStyle>
            <a:lvl1pPr>
              <a:defRPr/>
            </a:lvl1pPr>
            <a:lvl2pPr>
              <a:defRPr/>
            </a:lvl2pPr>
            <a:lvl3pPr>
              <a:defRPr/>
            </a:lvl3pPr>
            <a:lvl4pPr>
              <a:defRPr/>
            </a:lvl4pPr>
            <a:lvl5pPr>
              <a:defRPr/>
            </a:lvl5pPr>
            <a:lvl7pPr>
              <a:defRPr/>
            </a:lvl7pPr>
          </a:lstStyle>
          <a:p>
            <a:pPr lvl="0"/>
            <a:r>
              <a:rPr lang="en-US"/>
              <a:t>Click to edit Master text styles</a:t>
            </a:r>
          </a:p>
          <a:p>
            <a:pPr lvl="1"/>
            <a:r>
              <a:rPr lang="en-US"/>
              <a:t>First level</a:t>
            </a:r>
          </a:p>
          <a:p>
            <a:pPr lvl="2"/>
            <a:r>
              <a:rPr lang="en-US"/>
              <a:t>Second level</a:t>
            </a:r>
          </a:p>
          <a:p>
            <a:pPr lvl="3"/>
            <a:r>
              <a:rPr lang="en-US"/>
              <a:t>Third level</a:t>
            </a:r>
          </a:p>
        </p:txBody>
      </p:sp>
      <p:sp>
        <p:nvSpPr>
          <p:cNvPr id="6" name="Title 1">
            <a:extLst>
              <a:ext uri="{FF2B5EF4-FFF2-40B4-BE49-F238E27FC236}">
                <a16:creationId xmlns:a16="http://schemas.microsoft.com/office/drawing/2014/main" id="{77182B34-166A-48D1-B388-A2DD16484A09}"/>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7" name="Footer Placeholder 4">
            <a:extLst>
              <a:ext uri="{FF2B5EF4-FFF2-40B4-BE49-F238E27FC236}">
                <a16:creationId xmlns:a16="http://schemas.microsoft.com/office/drawing/2014/main" id="{0CC7F86C-CCF9-4A61-8C8E-920BE2046849}"/>
              </a:ext>
            </a:extLst>
          </p:cNvPr>
          <p:cNvSpPr>
            <a:spLocks noGrp="1"/>
          </p:cNvSpPr>
          <p:nvPr>
            <p:ph type="ftr" sz="quarter" idx="12"/>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739460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DEF188E-2869-48D8-ABE0-0400E8619CD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34772"/>
          <a:stretch/>
        </p:blipFill>
        <p:spPr bwMode="ltGray">
          <a:xfrm>
            <a:off x="4239675" y="0"/>
            <a:ext cx="7951444" cy="6858000"/>
          </a:xfrm>
          <a:prstGeom prst="rect">
            <a:avLst/>
          </a:prstGeom>
        </p:spPr>
      </p:pic>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rPr lang="en-US" dirty="0"/>
              <a:t>Click to edit Master title style</a:t>
            </a:r>
          </a:p>
        </p:txBody>
      </p:sp>
      <p:sp>
        <p:nvSpPr>
          <p:cNvPr id="8" name="TextBox 7">
            <a:extLst>
              <a:ext uri="{FF2B5EF4-FFF2-40B4-BE49-F238E27FC236}">
                <a16:creationId xmlns:a16="http://schemas.microsoft.com/office/drawing/2014/main" id="{220D0FA5-0FE7-4E63-8184-468E1E542227}"/>
              </a:ext>
            </a:extLst>
          </p:cNvPr>
          <p:cNvSpPr txBox="1"/>
          <p:nvPr userDrawn="1"/>
        </p:nvSpPr>
        <p:spPr>
          <a:xfrm>
            <a:off x="10031883" y="6530269"/>
            <a:ext cx="2335608" cy="210979"/>
          </a:xfrm>
          <a:prstGeom prst="rect">
            <a:avLst/>
          </a:prstGeom>
          <a:noFill/>
        </p:spPr>
        <p:txBody>
          <a:bodyPr wrap="square" lIns="0" tIns="0" rIns="0" bIns="0" rtlCol="0">
            <a:noAutofit/>
          </a:bodyPr>
          <a:lstStyle/>
          <a:p>
            <a:pPr algn="l">
              <a:lnSpc>
                <a:spcPct val="90000"/>
              </a:lnSpc>
            </a:pPr>
            <a:r>
              <a:rPr lang="en-US" sz="700" dirty="0">
                <a:solidFill>
                  <a:schemeClr val="bg1"/>
                </a:solidFill>
              </a:rPr>
              <a:t>© 2020</a:t>
            </a:r>
            <a:r>
              <a:rPr lang="en-US" sz="700" baseline="0" dirty="0">
                <a:solidFill>
                  <a:schemeClr val="bg1"/>
                </a:solidFill>
              </a:rPr>
              <a:t> VMware Inc. All rights reserved.</a:t>
            </a:r>
            <a:endParaRPr lang="en-US" sz="700" dirty="0">
              <a:solidFill>
                <a:schemeClr val="bg1"/>
              </a:solidFill>
            </a:endParaRP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8891965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ertFourQuarter">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619025" y="914400"/>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5" name="Content Placeholder 2">
            <a:extLst>
              <a:ext uri="{FF2B5EF4-FFF2-40B4-BE49-F238E27FC236}">
                <a16:creationId xmlns:a16="http://schemas.microsoft.com/office/drawing/2014/main" id="{57CB9451-4BBE-4801-B22F-7FE4EA4125E3}"/>
              </a:ext>
            </a:extLst>
          </p:cNvPr>
          <p:cNvSpPr>
            <a:spLocks noGrp="1"/>
          </p:cNvSpPr>
          <p:nvPr>
            <p:ph sz="half" idx="10" hasCustomPrompt="1"/>
          </p:nvPr>
        </p:nvSpPr>
        <p:spPr>
          <a:xfrm>
            <a:off x="620596" y="2292285"/>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6" name="Content Placeholder 2">
            <a:extLst>
              <a:ext uri="{FF2B5EF4-FFF2-40B4-BE49-F238E27FC236}">
                <a16:creationId xmlns:a16="http://schemas.microsoft.com/office/drawing/2014/main" id="{7BFE770C-7C64-4FF0-95E8-DBB90BBF2216}"/>
              </a:ext>
            </a:extLst>
          </p:cNvPr>
          <p:cNvSpPr>
            <a:spLocks noGrp="1"/>
          </p:cNvSpPr>
          <p:nvPr>
            <p:ph sz="half" idx="11" hasCustomPrompt="1"/>
          </p:nvPr>
        </p:nvSpPr>
        <p:spPr>
          <a:xfrm>
            <a:off x="619024" y="3679597"/>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7" name="Content Placeholder 2">
            <a:extLst>
              <a:ext uri="{FF2B5EF4-FFF2-40B4-BE49-F238E27FC236}">
                <a16:creationId xmlns:a16="http://schemas.microsoft.com/office/drawing/2014/main" id="{1A3F562B-B4D9-49F1-B4E7-BC66CD93BC3A}"/>
              </a:ext>
            </a:extLst>
          </p:cNvPr>
          <p:cNvSpPr>
            <a:spLocks noGrp="1"/>
          </p:cNvSpPr>
          <p:nvPr>
            <p:ph sz="half" idx="12" hasCustomPrompt="1"/>
          </p:nvPr>
        </p:nvSpPr>
        <p:spPr>
          <a:xfrm>
            <a:off x="620595" y="5049750"/>
            <a:ext cx="10972801" cy="1332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a:t>Second level</a:t>
            </a:r>
            <a:endParaRPr lang="en-US" dirty="0"/>
          </a:p>
        </p:txBody>
      </p:sp>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41238040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p:txBody>
      </p:sp>
      <p:sp>
        <p:nvSpPr>
          <p:cNvPr id="5" name="Content Placeholder 2">
            <a:extLst>
              <a:ext uri="{FF2B5EF4-FFF2-40B4-BE49-F238E27FC236}">
                <a16:creationId xmlns:a16="http://schemas.microsoft.com/office/drawing/2014/main" id="{57CB9451-4BBE-4801-B22F-7FE4EA4125E3}"/>
              </a:ext>
            </a:extLst>
          </p:cNvPr>
          <p:cNvSpPr>
            <a:spLocks noGrp="1"/>
          </p:cNvSpPr>
          <p:nvPr>
            <p:ph sz="half" idx="10" hasCustomPrompt="1"/>
          </p:nvPr>
        </p:nvSpPr>
        <p:spPr>
          <a:xfrm>
            <a:off x="609600" y="2756290"/>
            <a:ext cx="10972801" cy="3600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p:txBody>
      </p:sp>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8146927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scriptionWithFourZon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609600" y="1694971"/>
            <a:ext cx="5400000" cy="173402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4" name="Content Placeholder 3"/>
          <p:cNvSpPr>
            <a:spLocks noGrp="1"/>
          </p:cNvSpPr>
          <p:nvPr>
            <p:ph sz="half" idx="2" hasCustomPrompt="1"/>
          </p:nvPr>
        </p:nvSpPr>
        <p:spPr>
          <a:xfrm>
            <a:off x="6168396" y="1694971"/>
            <a:ext cx="5400000" cy="173402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6" name="Content Placeholder 2"/>
          <p:cNvSpPr>
            <a:spLocks noGrp="1"/>
          </p:cNvSpPr>
          <p:nvPr>
            <p:ph idx="11" hasCustomPrompt="1"/>
          </p:nvPr>
        </p:nvSpPr>
        <p:spPr>
          <a:xfrm>
            <a:off x="609600" y="914400"/>
            <a:ext cx="10972800" cy="587830"/>
          </a:xfrm>
        </p:spPr>
        <p:txBody>
          <a:bodyPr>
            <a:noAutofit/>
          </a:bodyPr>
          <a:lstStyle/>
          <a:p>
            <a:pPr lvl="0"/>
            <a:r>
              <a:rPr lang="en-US" dirty="0"/>
              <a:t>Click to edit Master text styles</a:t>
            </a:r>
          </a:p>
        </p:txBody>
      </p:sp>
      <p:sp>
        <p:nvSpPr>
          <p:cNvPr id="5" name="Content Placeholder 2">
            <a:extLst>
              <a:ext uri="{FF2B5EF4-FFF2-40B4-BE49-F238E27FC236}">
                <a16:creationId xmlns:a16="http://schemas.microsoft.com/office/drawing/2014/main" id="{A813663D-0F19-4C00-9E4F-E1E4E8E1A433}"/>
              </a:ext>
            </a:extLst>
          </p:cNvPr>
          <p:cNvSpPr>
            <a:spLocks noGrp="1"/>
          </p:cNvSpPr>
          <p:nvPr>
            <p:ph sz="half" idx="12" hasCustomPrompt="1"/>
          </p:nvPr>
        </p:nvSpPr>
        <p:spPr>
          <a:xfrm>
            <a:off x="609600" y="3621741"/>
            <a:ext cx="5400000" cy="255045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7" name="Content Placeholder 3">
            <a:extLst>
              <a:ext uri="{FF2B5EF4-FFF2-40B4-BE49-F238E27FC236}">
                <a16:creationId xmlns:a16="http://schemas.microsoft.com/office/drawing/2014/main" id="{F787EB5D-B470-41A3-888E-19447B13F9D7}"/>
              </a:ext>
            </a:extLst>
          </p:cNvPr>
          <p:cNvSpPr>
            <a:spLocks noGrp="1"/>
          </p:cNvSpPr>
          <p:nvPr>
            <p:ph sz="half" idx="13" hasCustomPrompt="1"/>
          </p:nvPr>
        </p:nvSpPr>
        <p:spPr>
          <a:xfrm>
            <a:off x="6168396" y="3621741"/>
            <a:ext cx="5400000" cy="2550459"/>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p:txBody>
      </p:sp>
      <p:sp>
        <p:nvSpPr>
          <p:cNvPr id="8" name="Title 1">
            <a:extLst>
              <a:ext uri="{FF2B5EF4-FFF2-40B4-BE49-F238E27FC236}">
                <a16:creationId xmlns:a16="http://schemas.microsoft.com/office/drawing/2014/main" id="{898019B4-5AAA-456E-A9DD-12ED4799FC86}"/>
              </a:ext>
            </a:extLst>
          </p:cNvPr>
          <p:cNvSpPr>
            <a:spLocks noGrp="1"/>
          </p:cNvSpPr>
          <p:nvPr>
            <p:ph type="title"/>
          </p:nvPr>
        </p:nvSpPr>
        <p:spPr>
          <a:xfrm>
            <a:off x="609600" y="330200"/>
            <a:ext cx="10972800" cy="355600"/>
          </a:xfrm>
        </p:spPr>
        <p:txBody>
          <a:bodyPr/>
          <a:lstStyle/>
          <a:p>
            <a:r>
              <a:rPr lang="en-US"/>
              <a:t>Click to edit Master title style</a:t>
            </a:r>
          </a:p>
        </p:txBody>
      </p:sp>
      <p:sp>
        <p:nvSpPr>
          <p:cNvPr id="9" name="Footer Placeholder 4">
            <a:extLst>
              <a:ext uri="{FF2B5EF4-FFF2-40B4-BE49-F238E27FC236}">
                <a16:creationId xmlns:a16="http://schemas.microsoft.com/office/drawing/2014/main" id="{4DD94C64-0C87-480D-B2D7-3FE6DC333606}"/>
              </a:ext>
            </a:extLst>
          </p:cNvPr>
          <p:cNvSpPr>
            <a:spLocks noGrp="1"/>
          </p:cNvSpPr>
          <p:nvPr>
            <p:ph type="ftr" sz="quarter" idx="10"/>
          </p:nvPr>
        </p:nvSpPr>
        <p:spPr>
          <a:xfrm>
            <a:off x="3327662" y="6464899"/>
            <a:ext cx="8254738" cy="301661"/>
          </a:xfrm>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88393104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Revision Pag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DO NOT USE THIS PAGE IN LAYOUTS</a:t>
            </a:r>
          </a:p>
        </p:txBody>
      </p:sp>
      <p:sp>
        <p:nvSpPr>
          <p:cNvPr id="5" name="TextBox 4"/>
          <p:cNvSpPr txBox="1"/>
          <p:nvPr userDrawn="1"/>
        </p:nvSpPr>
        <p:spPr>
          <a:xfrm>
            <a:off x="673100" y="1421398"/>
            <a:ext cx="10871201" cy="1600438"/>
          </a:xfrm>
          <a:prstGeom prst="rect">
            <a:avLst/>
          </a:prstGeom>
          <a:noFill/>
        </p:spPr>
        <p:txBody>
          <a:bodyPr wrap="square" rtlCol="0">
            <a:spAutoFit/>
          </a:bodyPr>
          <a:lstStyle/>
          <a:p>
            <a:pPr algn="l"/>
            <a:r>
              <a:rPr lang="en-US" sz="1800" b="1" dirty="0">
                <a:solidFill>
                  <a:srgbClr val="000000"/>
                </a:solidFill>
                <a:latin typeface="+mn-lt"/>
                <a:ea typeface="+mn-ea"/>
              </a:rPr>
              <a:t>Revision Status:</a:t>
            </a:r>
          </a:p>
          <a:p>
            <a:pPr algn="l"/>
            <a:r>
              <a:rPr lang="en-US" sz="1600" dirty="0">
                <a:solidFill>
                  <a:srgbClr val="000000"/>
                </a:solidFill>
                <a:latin typeface="+mn-lt"/>
                <a:ea typeface="+mn-ea"/>
              </a:rPr>
              <a:t>February 10, 2015 –  Added animation symbol to footer</a:t>
            </a:r>
          </a:p>
          <a:p>
            <a:pPr algn="l"/>
            <a:r>
              <a:rPr lang="en-US" sz="1600" kern="1200" baseline="0" dirty="0">
                <a:solidFill>
                  <a:srgbClr val="000000"/>
                </a:solidFill>
                <a:latin typeface="+mn-lt"/>
                <a:ea typeface="+mn-ea"/>
                <a:cs typeface="+mn-cs"/>
              </a:rPr>
              <a:t>April 1, 2015 – Added VMware Education Overview slide</a:t>
            </a:r>
          </a:p>
          <a:p>
            <a:pPr algn="l"/>
            <a:r>
              <a:rPr lang="en-US" sz="1600" kern="1200" baseline="0" dirty="0">
                <a:solidFill>
                  <a:srgbClr val="000000"/>
                </a:solidFill>
                <a:latin typeface="+mn-lt"/>
                <a:ea typeface="+mn-ea"/>
                <a:cs typeface="+mn-cs"/>
              </a:rPr>
              <a:t>February 12, 2016 – Updated copyright date and removed animation bug click</a:t>
            </a:r>
          </a:p>
          <a:p>
            <a:pPr algn="l"/>
            <a:r>
              <a:rPr lang="en-US" sz="1600" kern="1200" baseline="0" dirty="0">
                <a:solidFill>
                  <a:srgbClr val="000000"/>
                </a:solidFill>
                <a:latin typeface="+mn-lt"/>
                <a:ea typeface="+mn-ea"/>
                <a:cs typeface="+mn-cs"/>
              </a:rPr>
              <a:t>October 2017 – no decreasing subordination in text size. All text black (not grey) moved copyright info from underneath logo.</a:t>
            </a:r>
            <a:endParaRPr lang="en-US" sz="1600" kern="1200" baseline="0" dirty="0">
              <a:solidFill>
                <a:srgbClr val="000000"/>
              </a:solidFill>
              <a:latin typeface="Arial" charset="0"/>
              <a:ea typeface="ＭＳ Ｐゴシック" pitchFamily="34" charset="-128"/>
              <a:cs typeface="+mn-cs"/>
            </a:endParaRPr>
          </a:p>
        </p:txBody>
      </p:sp>
    </p:spTree>
    <p:custDataLst>
      <p:tags r:id="rId1"/>
    </p:custDataLst>
    <p:extLst>
      <p:ext uri="{BB962C8B-B14F-4D97-AF65-F5344CB8AC3E}">
        <p14:creationId xmlns:p14="http://schemas.microsoft.com/office/powerpoint/2010/main" val="331955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rPr lang="en-US" dirty="0"/>
              <a:t>Click to edit Master title style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45765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rPr lang="en-US" dirty="0"/>
              <a:t>Click to edit Master title style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970614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AndImage">
    <p:spTree>
      <p:nvGrpSpPr>
        <p:cNvPr id="1" name=""/>
        <p:cNvGrpSpPr/>
        <p:nvPr/>
      </p:nvGrpSpPr>
      <p:grpSpPr>
        <a:xfrm>
          <a:off x="0" y="0"/>
          <a:ext cx="0" cy="0"/>
          <a:chOff x="0" y="0"/>
          <a:chExt cx="0" cy="0"/>
        </a:xfrm>
      </p:grpSpPr>
      <p:sp>
        <p:nvSpPr>
          <p:cNvPr id="9" name="Content Placeholder 2"/>
          <p:cNvSpPr>
            <a:spLocks noGrp="1"/>
          </p:cNvSpPr>
          <p:nvPr>
            <p:ph sz="half" idx="12" hasCustomPrompt="1"/>
          </p:nvPr>
        </p:nvSpPr>
        <p:spPr>
          <a:xfrm>
            <a:off x="609600" y="1583697"/>
            <a:ext cx="10972800" cy="4628191"/>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2" name="Title 1"/>
          <p:cNvSpPr>
            <a:spLocks noGrp="1"/>
          </p:cNvSpPr>
          <p:nvPr>
            <p:ph type="title"/>
          </p:nvPr>
        </p:nvSpPr>
        <p:spPr>
          <a:xfrm>
            <a:off x="609600" y="330200"/>
            <a:ext cx="10972800" cy="355600"/>
          </a:xfrm>
        </p:spPr>
        <p:txBody>
          <a:bodyPr/>
          <a:lstStyle/>
          <a:p>
            <a:r>
              <a:rPr lang="en-US" dirty="0"/>
              <a:t>Click to edit Master title style</a:t>
            </a:r>
          </a:p>
        </p:txBody>
      </p:sp>
      <p:sp>
        <p:nvSpPr>
          <p:cNvPr id="3" name="Content Placeholder 2"/>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869110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rPr lang="en-US" dirty="0"/>
              <a:t>Click to edit Master title style</a:t>
            </a:r>
          </a:p>
        </p:txBody>
      </p:sp>
      <p:sp>
        <p:nvSpPr>
          <p:cNvPr id="3" name="Content Placeholder 2"/>
          <p:cNvSpPr>
            <a:spLocks noGrp="1"/>
          </p:cNvSpPr>
          <p:nvPr>
            <p:ph sz="half" idx="1" hasCustomPrompt="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hasCustomPrompt="1"/>
          </p:nvPr>
        </p:nvSpPr>
        <p:spPr>
          <a:xfrm>
            <a:off x="6168396"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2056268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rPr lang="en-US" dirty="0"/>
              <a:t>Click to edit Master title style</a:t>
            </a:r>
          </a:p>
        </p:txBody>
      </p:sp>
      <p:sp>
        <p:nvSpPr>
          <p:cNvPr id="3" name="Content Placeholder 2"/>
          <p:cNvSpPr>
            <a:spLocks noGrp="1"/>
          </p:cNvSpPr>
          <p:nvPr>
            <p:ph sz="half" idx="1" hasCustomPrompt="1"/>
          </p:nvPr>
        </p:nvSpPr>
        <p:spPr>
          <a:xfrm>
            <a:off x="609600"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hasCustomPrompt="1"/>
          </p:nvPr>
        </p:nvSpPr>
        <p:spPr>
          <a:xfrm>
            <a:off x="6168396"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
        <p:nvSpPr>
          <p:cNvPr id="6" name="Content Placeholder 2"/>
          <p:cNvSpPr>
            <a:spLocks noGrp="1"/>
          </p:cNvSpPr>
          <p:nvPr>
            <p:ph idx="11" hasCustomPrompt="1"/>
          </p:nvPr>
        </p:nvSpPr>
        <p:spPr>
          <a:xfrm>
            <a:off x="609600" y="914400"/>
            <a:ext cx="10972800" cy="587830"/>
          </a:xfrm>
        </p:spPr>
        <p:txBody>
          <a:bodyPr>
            <a:noAutofit/>
          </a:bodyPr>
          <a:lstStyle/>
          <a:p>
            <a:pPr lvl="0"/>
            <a:r>
              <a:rPr lang="en-US" dirty="0"/>
              <a:t>Click to edit Master text styles</a:t>
            </a:r>
          </a:p>
        </p:txBody>
      </p:sp>
    </p:spTree>
    <p:custDataLst>
      <p:tags r:id="rId1"/>
    </p:custDataLst>
    <p:extLst>
      <p:ext uri="{BB962C8B-B14F-4D97-AF65-F5344CB8AC3E}">
        <p14:creationId xmlns:p14="http://schemas.microsoft.com/office/powerpoint/2010/main" val="3147639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hreeThird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hasCustomPrompt="1"/>
          </p:nvPr>
        </p:nvSpPr>
        <p:spPr>
          <a:xfrm>
            <a:off x="609599" y="914400"/>
            <a:ext cx="3636000" cy="5467350"/>
          </a:xfrm>
        </p:spPr>
        <p:txBody>
          <a:bodyPr rIns="216000"/>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4" name="Content Placeholder 3"/>
          <p:cNvSpPr>
            <a:spLocks noGrp="1"/>
          </p:cNvSpPr>
          <p:nvPr>
            <p:ph sz="half" idx="2" hasCustomPrompt="1"/>
          </p:nvPr>
        </p:nvSpPr>
        <p:spPr>
          <a:xfrm>
            <a:off x="7948860" y="914400"/>
            <a:ext cx="3636000" cy="5467350"/>
          </a:xfrm>
        </p:spPr>
        <p:txBody>
          <a:bodyPr rIns="216000"/>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5" name="Content Placeholder 2"/>
          <p:cNvSpPr>
            <a:spLocks noGrp="1"/>
          </p:cNvSpPr>
          <p:nvPr>
            <p:ph sz="half" idx="10" hasCustomPrompt="1"/>
          </p:nvPr>
        </p:nvSpPr>
        <p:spPr>
          <a:xfrm>
            <a:off x="4279230" y="914400"/>
            <a:ext cx="3636000" cy="5467350"/>
          </a:xfrm>
        </p:spPr>
        <p:txBody>
          <a:bodyPr rIns="216000"/>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6" name="Footer Placeholder 5">
            <a:extLst>
              <a:ext uri="{FF2B5EF4-FFF2-40B4-BE49-F238E27FC236}">
                <a16:creationId xmlns:a16="http://schemas.microsoft.com/office/drawing/2014/main" id="{5CFB6980-3CA4-4D02-A538-B650413C5B6E}"/>
              </a:ext>
            </a:extLst>
          </p:cNvPr>
          <p:cNvSpPr>
            <a:spLocks noGrp="1"/>
          </p:cNvSpPr>
          <p:nvPr>
            <p:ph type="ftr" sz="quarter" idx="11"/>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Tree>
    <p:custDataLst>
      <p:tags r:id="rId1"/>
    </p:custDataLst>
    <p:extLst>
      <p:ext uri="{BB962C8B-B14F-4D97-AF65-F5344CB8AC3E}">
        <p14:creationId xmlns:p14="http://schemas.microsoft.com/office/powerpoint/2010/main" val="126055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ingleContent_Animation">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{CoverPage-Title}</a:t>
            </a:r>
            <a:r>
              <a:rPr lang="en-US" altLang="en-US"/>
              <a:t>      </a:t>
            </a:r>
            <a:r>
              <a:rPr lang="en-US" altLang="en-US" b="1"/>
              <a:t>|</a:t>
            </a:r>
            <a:r>
              <a:rPr lang="en-US" altLang="en-US"/>
              <a:t>     </a:t>
            </a:r>
            <a:r>
              <a:rPr lang="en-US"/>
              <a:t>{Module-#} - {Slide-#Module}</a:t>
            </a:r>
            <a:endParaRPr lang="en-US" dirty="0"/>
          </a:p>
        </p:txBody>
      </p:sp>
      <p:sp>
        <p:nvSpPr>
          <p:cNvPr id="3" name="Graphic 4">
            <a:extLst>
              <a:ext uri="{FF2B5EF4-FFF2-40B4-BE49-F238E27FC236}">
                <a16:creationId xmlns:a16="http://schemas.microsoft.com/office/drawing/2014/main" id="{429B12D2-F46D-42D4-9325-35EFDB3A0F8D}"/>
              </a:ext>
            </a:extLst>
          </p:cNvPr>
          <p:cNvSpPr/>
          <p:nvPr/>
        </p:nvSpPr>
        <p:spPr>
          <a:xfrm>
            <a:off x="11707653" y="6387734"/>
            <a:ext cx="371010" cy="371010"/>
          </a:xfrm>
          <a:custGeom>
            <a:avLst/>
            <a:gdLst>
              <a:gd name="connsiteX0" fmla="*/ 185505 w 371010"/>
              <a:gd name="connsiteY0" fmla="*/ 0 h 371010"/>
              <a:gd name="connsiteX1" fmla="*/ 0 w 371010"/>
              <a:gd name="connsiteY1" fmla="*/ 185505 h 371010"/>
              <a:gd name="connsiteX2" fmla="*/ 185505 w 371010"/>
              <a:gd name="connsiteY2" fmla="*/ 371011 h 371010"/>
              <a:gd name="connsiteX3" fmla="*/ 371011 w 371010"/>
              <a:gd name="connsiteY3" fmla="*/ 185505 h 371010"/>
              <a:gd name="connsiteX4" fmla="*/ 185505 w 371010"/>
              <a:gd name="connsiteY4" fmla="*/ 0 h 371010"/>
              <a:gd name="connsiteX5" fmla="*/ 272050 w 371010"/>
              <a:gd name="connsiteY5" fmla="*/ 203458 h 371010"/>
              <a:gd name="connsiteX6" fmla="*/ 140401 w 371010"/>
              <a:gd name="connsiteY6" fmla="*/ 279006 h 371010"/>
              <a:gd name="connsiteX7" fmla="*/ 113697 w 371010"/>
              <a:gd name="connsiteY7" fmla="*/ 263298 h 371010"/>
              <a:gd name="connsiteX8" fmla="*/ 113697 w 371010"/>
              <a:gd name="connsiteY8" fmla="*/ 107713 h 371010"/>
              <a:gd name="connsiteX9" fmla="*/ 140401 w 371010"/>
              <a:gd name="connsiteY9" fmla="*/ 92005 h 371010"/>
              <a:gd name="connsiteX10" fmla="*/ 272050 w 371010"/>
              <a:gd name="connsiteY10" fmla="*/ 172041 h 371010"/>
              <a:gd name="connsiteX11" fmla="*/ 272050 w 371010"/>
              <a:gd name="connsiteY11" fmla="*/ 203458 h 371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010" h="371010">
                <a:moveTo>
                  <a:pt x="185505" y="0"/>
                </a:moveTo>
                <a:cubicBezTo>
                  <a:pt x="83029" y="0"/>
                  <a:pt x="0" y="83029"/>
                  <a:pt x="0" y="185505"/>
                </a:cubicBezTo>
                <a:cubicBezTo>
                  <a:pt x="0" y="287982"/>
                  <a:pt x="83029" y="371011"/>
                  <a:pt x="185505" y="371011"/>
                </a:cubicBezTo>
                <a:cubicBezTo>
                  <a:pt x="287982" y="371011"/>
                  <a:pt x="371011" y="287982"/>
                  <a:pt x="371011" y="185505"/>
                </a:cubicBezTo>
                <a:cubicBezTo>
                  <a:pt x="371011" y="83029"/>
                  <a:pt x="287982" y="0"/>
                  <a:pt x="185505" y="0"/>
                </a:cubicBezTo>
                <a:close/>
                <a:moveTo>
                  <a:pt x="272050" y="203458"/>
                </a:moveTo>
                <a:lnTo>
                  <a:pt x="140401" y="279006"/>
                </a:lnTo>
                <a:cubicBezTo>
                  <a:pt x="128582" y="285589"/>
                  <a:pt x="113697" y="277136"/>
                  <a:pt x="113697" y="263298"/>
                </a:cubicBezTo>
                <a:lnTo>
                  <a:pt x="113697" y="107713"/>
                </a:lnTo>
                <a:cubicBezTo>
                  <a:pt x="113697" y="93950"/>
                  <a:pt x="128507" y="85422"/>
                  <a:pt x="140401" y="92005"/>
                </a:cubicBezTo>
                <a:lnTo>
                  <a:pt x="272050" y="172041"/>
                </a:lnTo>
                <a:cubicBezTo>
                  <a:pt x="284317" y="178923"/>
                  <a:pt x="284317" y="196651"/>
                  <a:pt x="272050" y="203458"/>
                </a:cubicBezTo>
                <a:close/>
              </a:path>
            </a:pathLst>
          </a:custGeom>
          <a:solidFill>
            <a:schemeClr val="accent1"/>
          </a:solidFill>
          <a:ln w="744" cap="flat">
            <a:noFill/>
            <a:prstDash val="solid"/>
            <a:miter/>
          </a:ln>
        </p:spPr>
        <p:txBody>
          <a:bodyPr rtlCol="0" anchor="ctr"/>
          <a:lstStyle/>
          <a:p>
            <a:endParaRPr lang="en-GB"/>
          </a:p>
        </p:txBody>
      </p:sp>
      <p:sp>
        <p:nvSpPr>
          <p:cNvPr id="8" name="Content Placeholder 2">
            <a:extLst>
              <a:ext uri="{FF2B5EF4-FFF2-40B4-BE49-F238E27FC236}">
                <a16:creationId xmlns:a16="http://schemas.microsoft.com/office/drawing/2014/main" id="{D554A618-16A4-4C37-9DA0-A248E9FA1FBF}"/>
              </a:ext>
            </a:extLst>
          </p:cNvPr>
          <p:cNvSpPr>
            <a:spLocks noGrp="1"/>
          </p:cNvSpPr>
          <p:nvPr>
            <p:ph sz="half" idx="12" hasCustomPrompt="1"/>
          </p:nvPr>
        </p:nvSpPr>
        <p:spPr>
          <a:xfrm>
            <a:off x="609600" y="1583697"/>
            <a:ext cx="10972800" cy="4628191"/>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9" name="Title 1">
            <a:extLst>
              <a:ext uri="{FF2B5EF4-FFF2-40B4-BE49-F238E27FC236}">
                <a16:creationId xmlns:a16="http://schemas.microsoft.com/office/drawing/2014/main" id="{23435322-26BE-42E6-BD6C-32A377358C03}"/>
              </a:ext>
            </a:extLst>
          </p:cNvPr>
          <p:cNvSpPr>
            <a:spLocks noGrp="1"/>
          </p:cNvSpPr>
          <p:nvPr>
            <p:ph type="title"/>
          </p:nvPr>
        </p:nvSpPr>
        <p:spPr>
          <a:xfrm>
            <a:off x="609600" y="330200"/>
            <a:ext cx="10972800" cy="355600"/>
          </a:xfrm>
        </p:spPr>
        <p:txBody>
          <a:bodyPr/>
          <a:lstStyle/>
          <a:p>
            <a:r>
              <a:rPr lang="en-US" dirty="0"/>
              <a:t>Click to edit Master title style</a:t>
            </a:r>
          </a:p>
        </p:txBody>
      </p:sp>
      <p:sp>
        <p:nvSpPr>
          <p:cNvPr id="10" name="Content Placeholder 2">
            <a:extLst>
              <a:ext uri="{FF2B5EF4-FFF2-40B4-BE49-F238E27FC236}">
                <a16:creationId xmlns:a16="http://schemas.microsoft.com/office/drawing/2014/main" id="{23EADDBF-1080-4E1C-B796-C2FA13DB5271}"/>
              </a:ext>
            </a:extLst>
          </p:cNvPr>
          <p:cNvSpPr>
            <a:spLocks noGrp="1"/>
          </p:cNvSpPr>
          <p:nvPr>
            <p:ph idx="1" hasCustomPrompt="1"/>
          </p:nvPr>
        </p:nvSpPr>
        <p:spPr>
          <a:xfrm>
            <a:off x="609600" y="914400"/>
            <a:ext cx="10972800" cy="587830"/>
          </a:xfrm>
        </p:spPr>
        <p:txBody>
          <a:bodyPr>
            <a:noAutofit/>
          </a:bodyPr>
          <a:lstStyle/>
          <a:p>
            <a:pPr lvl="0"/>
            <a:r>
              <a:rPr lang="en-US" dirty="0"/>
              <a:t>Click to edit Master text styles</a:t>
            </a:r>
          </a:p>
        </p:txBody>
      </p:sp>
    </p:spTree>
    <p:custDataLst>
      <p:tags r:id="rId1"/>
    </p:custDataLst>
    <p:extLst>
      <p:ext uri="{BB962C8B-B14F-4D97-AF65-F5344CB8AC3E}">
        <p14:creationId xmlns:p14="http://schemas.microsoft.com/office/powerpoint/2010/main" val="3398129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30200"/>
            <a:ext cx="10972800" cy="355600"/>
          </a:xfrm>
          <a:prstGeom prst="rect">
            <a:avLst/>
          </a:prstGeom>
        </p:spPr>
        <p:txBody>
          <a:bodyPr vert="horz" lIns="0" tIns="0" rIns="0" bIns="0" rtlCol="0" anchor="ctr" anchorCtr="0">
            <a:noAutofit/>
          </a:bodyPr>
          <a:lstStyle/>
          <a:p>
            <a:r>
              <a:rPr lang="en-US" dirty="0"/>
              <a:t>Click to edit Master title style</a:t>
            </a:r>
          </a:p>
        </p:txBody>
      </p:sp>
      <p:sp>
        <p:nvSpPr>
          <p:cNvPr id="3" name="Text Placeholder 2"/>
          <p:cNvSpPr>
            <a:spLocks noGrp="1"/>
          </p:cNvSpPr>
          <p:nvPr>
            <p:ph type="body" idx="1"/>
          </p:nvPr>
        </p:nvSpPr>
        <p:spPr>
          <a:xfrm>
            <a:off x="609600" y="914400"/>
            <a:ext cx="10972800" cy="5467350"/>
          </a:xfrm>
          <a:prstGeom prst="rect">
            <a:avLst/>
          </a:prstGeom>
        </p:spPr>
        <p:txBody>
          <a:bodyPr vert="horz" lIns="0" tIns="0" rIns="0" bIns="0" rtlCol="0">
            <a:noAutofit/>
          </a:body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
        <p:nvSpPr>
          <p:cNvPr id="9" name="Rectangle 8">
            <a:extLst>
              <a:ext uri="{FF2B5EF4-FFF2-40B4-BE49-F238E27FC236}">
                <a16:creationId xmlns:a16="http://schemas.microsoft.com/office/drawing/2014/main" id="{2FA71760-A6FE-490B-B489-8D196103AA89}"/>
              </a:ext>
            </a:extLst>
          </p:cNvPr>
          <p:cNvSpPr/>
          <p:nvPr userDrawn="1"/>
        </p:nvSpPr>
        <p:spPr bwMode="ltGray">
          <a:xfrm>
            <a:off x="-3443" y="6766560"/>
            <a:ext cx="12192265" cy="91440"/>
          </a:xfrm>
          <a:prstGeom prst="rect">
            <a:avLst/>
          </a:prstGeom>
          <a:gradFill flip="none" rotWithShape="1">
            <a:gsLst>
              <a:gs pos="0">
                <a:srgbClr val="AADB1E"/>
              </a:gs>
              <a:gs pos="25000">
                <a:schemeClr val="accent4"/>
              </a:gs>
              <a:gs pos="100000">
                <a:srgbClr val="003D79"/>
              </a:gs>
              <a:gs pos="50000">
                <a:schemeClr val="accent1"/>
              </a:gs>
              <a:gs pos="75000">
                <a:schemeClr val="accent3"/>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0" name="Group 9">
            <a:extLst>
              <a:ext uri="{FF2B5EF4-FFF2-40B4-BE49-F238E27FC236}">
                <a16:creationId xmlns:a16="http://schemas.microsoft.com/office/drawing/2014/main" id="{C172C06D-1803-4C35-8D70-DF9CE41F4A81}"/>
              </a:ext>
            </a:extLst>
          </p:cNvPr>
          <p:cNvGrpSpPr/>
          <p:nvPr userDrawn="1"/>
        </p:nvGrpSpPr>
        <p:grpSpPr bwMode="black">
          <a:xfrm>
            <a:off x="617878" y="6446044"/>
            <a:ext cx="1099793" cy="173355"/>
            <a:chOff x="-84138" y="5622925"/>
            <a:chExt cx="4330701" cy="682626"/>
          </a:xfrm>
        </p:grpSpPr>
        <p:sp>
          <p:nvSpPr>
            <p:cNvPr id="11" name="Freeform 6">
              <a:extLst>
                <a:ext uri="{FF2B5EF4-FFF2-40B4-BE49-F238E27FC236}">
                  <a16:creationId xmlns:a16="http://schemas.microsoft.com/office/drawing/2014/main" id="{8306ADC8-842E-40E5-B464-274C206DC740}"/>
                </a:ext>
              </a:extLst>
            </p:cNvPr>
            <p:cNvSpPr>
              <a:spLocks/>
            </p:cNvSpPr>
            <p:nvPr userDrawn="1"/>
          </p:nvSpPr>
          <p:spPr bwMode="black">
            <a:xfrm>
              <a:off x="1589088" y="5649913"/>
              <a:ext cx="914400" cy="647700"/>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2" name="Freeform 7">
              <a:extLst>
                <a:ext uri="{FF2B5EF4-FFF2-40B4-BE49-F238E27FC236}">
                  <a16:creationId xmlns:a16="http://schemas.microsoft.com/office/drawing/2014/main" id="{F7629DED-7E51-4D04-A3DA-0948F7C0FC28}"/>
                </a:ext>
              </a:extLst>
            </p:cNvPr>
            <p:cNvSpPr>
              <a:spLocks/>
            </p:cNvSpPr>
            <p:nvPr userDrawn="1"/>
          </p:nvSpPr>
          <p:spPr bwMode="black">
            <a:xfrm>
              <a:off x="3163888" y="5649913"/>
              <a:ext cx="354013" cy="647700"/>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3" name="Freeform 8">
              <a:extLst>
                <a:ext uri="{FF2B5EF4-FFF2-40B4-BE49-F238E27FC236}">
                  <a16:creationId xmlns:a16="http://schemas.microsoft.com/office/drawing/2014/main" id="{8A899963-025E-474B-8372-FD0BE405DD57}"/>
                </a:ext>
              </a:extLst>
            </p:cNvPr>
            <p:cNvSpPr>
              <a:spLocks noEditPoints="1"/>
            </p:cNvSpPr>
            <p:nvPr userDrawn="1"/>
          </p:nvSpPr>
          <p:spPr bwMode="black">
            <a:xfrm>
              <a:off x="3509963" y="5649913"/>
              <a:ext cx="579438" cy="655638"/>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4" name="Freeform 9">
              <a:extLst>
                <a:ext uri="{FF2B5EF4-FFF2-40B4-BE49-F238E27FC236}">
                  <a16:creationId xmlns:a16="http://schemas.microsoft.com/office/drawing/2014/main" id="{F8A5C80C-D11D-4411-BBF4-7C4829D0129D}"/>
                </a:ext>
              </a:extLst>
            </p:cNvPr>
            <p:cNvSpPr>
              <a:spLocks noEditPoints="1"/>
            </p:cNvSpPr>
            <p:nvPr userDrawn="1"/>
          </p:nvSpPr>
          <p:spPr bwMode="black">
            <a:xfrm>
              <a:off x="2503488" y="5649913"/>
              <a:ext cx="547688" cy="655638"/>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5" name="Freeform 10">
              <a:extLst>
                <a:ext uri="{FF2B5EF4-FFF2-40B4-BE49-F238E27FC236}">
                  <a16:creationId xmlns:a16="http://schemas.microsoft.com/office/drawing/2014/main" id="{D59175B6-1C26-46D5-8425-7C21ADF9AFE2}"/>
                </a:ext>
              </a:extLst>
            </p:cNvPr>
            <p:cNvSpPr>
              <a:spLocks/>
            </p:cNvSpPr>
            <p:nvPr userDrawn="1"/>
          </p:nvSpPr>
          <p:spPr bwMode="black">
            <a:xfrm>
              <a:off x="-84138" y="5622925"/>
              <a:ext cx="1635125" cy="682625"/>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6" name="Freeform 11">
              <a:extLst>
                <a:ext uri="{FF2B5EF4-FFF2-40B4-BE49-F238E27FC236}">
                  <a16:creationId xmlns:a16="http://schemas.microsoft.com/office/drawing/2014/main" id="{17C1EC96-57C2-4D48-A569-67D9D2B9F287}"/>
                </a:ext>
              </a:extLst>
            </p:cNvPr>
            <p:cNvSpPr>
              <a:spLocks noEditPoints="1"/>
            </p:cNvSpPr>
            <p:nvPr userDrawn="1"/>
          </p:nvSpPr>
          <p:spPr bwMode="black">
            <a:xfrm>
              <a:off x="4097338" y="5649913"/>
              <a:ext cx="149225" cy="157163"/>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sp>
          <p:nvSpPr>
            <p:cNvPr id="19" name="Freeform 12">
              <a:extLst>
                <a:ext uri="{FF2B5EF4-FFF2-40B4-BE49-F238E27FC236}">
                  <a16:creationId xmlns:a16="http://schemas.microsoft.com/office/drawing/2014/main" id="{26644959-1D9B-4B11-815B-938665DB0544}"/>
                </a:ext>
              </a:extLst>
            </p:cNvPr>
            <p:cNvSpPr>
              <a:spLocks noEditPoints="1"/>
            </p:cNvSpPr>
            <p:nvPr userDrawn="1"/>
          </p:nvSpPr>
          <p:spPr bwMode="black">
            <a:xfrm>
              <a:off x="4141788" y="5688013"/>
              <a:ext cx="63500" cy="76200"/>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baseline="0"/>
            </a:p>
          </p:txBody>
        </p:sp>
      </p:grpSp>
      <p:sp>
        <p:nvSpPr>
          <p:cNvPr id="23" name="TextBox 22">
            <a:extLst>
              <a:ext uri="{FF2B5EF4-FFF2-40B4-BE49-F238E27FC236}">
                <a16:creationId xmlns:a16="http://schemas.microsoft.com/office/drawing/2014/main" id="{922B5E2F-27D2-4ADB-A717-421A85D9158A}"/>
              </a:ext>
            </a:extLst>
          </p:cNvPr>
          <p:cNvSpPr txBox="1"/>
          <p:nvPr userDrawn="1"/>
        </p:nvSpPr>
        <p:spPr>
          <a:xfrm>
            <a:off x="2117556" y="6510278"/>
            <a:ext cx="1965493" cy="150871"/>
          </a:xfrm>
          <a:prstGeom prst="rect">
            <a:avLst/>
          </a:prstGeom>
          <a:noFill/>
        </p:spPr>
        <p:txBody>
          <a:bodyPr wrap="square" lIns="0" tIns="0" rIns="0" bIns="0" rtlCol="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lang="en-US" sz="800" dirty="0">
                <a:solidFill>
                  <a:schemeClr val="tx1"/>
                </a:solidFill>
                <a:latin typeface="+mj-lt"/>
              </a:rPr>
              <a:t>© </a:t>
            </a:r>
            <a:r>
              <a:rPr lang="is-IS" sz="800" dirty="0">
                <a:solidFill>
                  <a:schemeClr val="tx1"/>
                </a:solidFill>
                <a:latin typeface="+mj-lt"/>
              </a:rPr>
              <a:t>2020</a:t>
            </a:r>
            <a:r>
              <a:rPr lang="en-US" sz="800" dirty="0">
                <a:solidFill>
                  <a:schemeClr val="tx1"/>
                </a:solidFill>
                <a:latin typeface="+mj-lt"/>
              </a:rPr>
              <a:t> VMware, Inc.</a:t>
            </a:r>
          </a:p>
          <a:p>
            <a:pPr>
              <a:lnSpc>
                <a:spcPct val="90000"/>
              </a:lnSpc>
            </a:pPr>
            <a:endParaRPr lang="en-US" sz="800" dirty="0">
              <a:solidFill>
                <a:schemeClr val="tx1"/>
              </a:solidFill>
              <a:latin typeface="+mj-lt"/>
            </a:endParaRPr>
          </a:p>
        </p:txBody>
      </p:sp>
      <p:sp>
        <p:nvSpPr>
          <p:cNvPr id="17" name="Footer Placeholder 4">
            <a:extLst>
              <a:ext uri="{FF2B5EF4-FFF2-40B4-BE49-F238E27FC236}">
                <a16:creationId xmlns:a16="http://schemas.microsoft.com/office/drawing/2014/main" id="{BD7F4BC5-315C-4E61-8376-A7B09E8D9DAB}"/>
              </a:ext>
            </a:extLst>
          </p:cNvPr>
          <p:cNvSpPr>
            <a:spLocks noGrp="1"/>
          </p:cNvSpPr>
          <p:nvPr>
            <p:ph type="ftr" sz="quarter" idx="3"/>
          </p:nvPr>
        </p:nvSpPr>
        <p:spPr>
          <a:xfrm>
            <a:off x="3327662" y="6464899"/>
            <a:ext cx="8254738" cy="301661"/>
          </a:xfrm>
          <a:prstGeom prst="rect">
            <a:avLst/>
          </a:prstGeom>
        </p:spPr>
        <p:txBody>
          <a:bodyPr/>
          <a:lstStyle>
            <a:lvl1pPr algn="r">
              <a:defRPr sz="800"/>
            </a:lvl1pPr>
          </a:lstStyle>
          <a:p>
            <a:pPr>
              <a:lnSpc>
                <a:spcPct val="90000"/>
              </a:lnSpc>
            </a:pPr>
            <a:r>
              <a:rPr lang="en-US" dirty="0"/>
              <a:t>{</a:t>
            </a:r>
            <a:r>
              <a:rPr lang="en-US" dirty="0" err="1"/>
              <a:t>CoverPage</a:t>
            </a:r>
            <a:r>
              <a:rPr lang="en-US" dirty="0"/>
              <a:t>-Title}</a:t>
            </a:r>
            <a:r>
              <a:rPr lang="en-US" altLang="en-US" dirty="0"/>
              <a:t>      </a:t>
            </a:r>
            <a:r>
              <a:rPr lang="en-US" altLang="en-US" b="1" dirty="0"/>
              <a:t>|</a:t>
            </a:r>
            <a:r>
              <a:rPr lang="en-US" altLang="en-US" dirty="0"/>
              <a:t>     </a:t>
            </a:r>
            <a:r>
              <a:rPr lang="en-US" dirty="0"/>
              <a:t>{Module-#} - {Slide-#Module}</a:t>
            </a:r>
          </a:p>
        </p:txBody>
      </p:sp>
    </p:spTree>
    <p:custDataLst>
      <p:tags r:id="rId25"/>
    </p:custDataLst>
    <p:extLst>
      <p:ext uri="{BB962C8B-B14F-4D97-AF65-F5344CB8AC3E}">
        <p14:creationId xmlns:p14="http://schemas.microsoft.com/office/powerpoint/2010/main" val="2841782731"/>
      </p:ext>
    </p:extLst>
  </p:cSld>
  <p:clrMap bg1="lt1" tx1="dk1" bg2="lt2" tx2="dk2" accent1="accent1" accent2="accent2" accent3="accent3" accent4="accent4" accent5="accent5" accent6="accent6" hlink="hlink" folHlink="folHlink"/>
  <p:sldLayoutIdLst>
    <p:sldLayoutId id="2147483686" r:id="rId1"/>
    <p:sldLayoutId id="2147483689" r:id="rId2"/>
    <p:sldLayoutId id="2147483706" r:id="rId3"/>
    <p:sldLayoutId id="2147483714" r:id="rId4"/>
    <p:sldLayoutId id="2147483705" r:id="rId5"/>
    <p:sldLayoutId id="2147483690" r:id="rId6"/>
    <p:sldLayoutId id="2147483707" r:id="rId7"/>
    <p:sldLayoutId id="2147483702" r:id="rId8"/>
    <p:sldLayoutId id="2147483717" r:id="rId9"/>
    <p:sldLayoutId id="2147483718" r:id="rId10"/>
    <p:sldLayoutId id="2147483703" r:id="rId11"/>
    <p:sldLayoutId id="2147483704" r:id="rId12"/>
    <p:sldLayoutId id="2147483701" r:id="rId13"/>
    <p:sldLayoutId id="2147483700" r:id="rId14"/>
    <p:sldLayoutId id="2147483715" r:id="rId15"/>
    <p:sldLayoutId id="2147483708" r:id="rId16"/>
    <p:sldLayoutId id="2147483709" r:id="rId17"/>
    <p:sldLayoutId id="2147483710" r:id="rId18"/>
    <p:sldLayoutId id="2147483711" r:id="rId19"/>
    <p:sldLayoutId id="2147483712" r:id="rId20"/>
    <p:sldLayoutId id="2147483716" r:id="rId21"/>
    <p:sldLayoutId id="2147483713" r:id="rId22"/>
    <p:sldLayoutId id="2147483695" r:id="rId23"/>
  </p:sldLayoutIdLst>
  <p:hf hdr="0" ftr="0" dt="0"/>
  <p:txStyles>
    <p:titleStyle>
      <a:lvl1pPr algn="l" defTabSz="914400" rtl="0" eaLnBrk="1" latinLnBrk="0" hangingPunct="1">
        <a:lnSpc>
          <a:spcPct val="90000"/>
        </a:lnSpc>
        <a:spcBef>
          <a:spcPct val="0"/>
        </a:spcBef>
        <a:buNone/>
        <a:defRPr sz="2400" b="0" kern="1200">
          <a:solidFill>
            <a:srgbClr val="003D79"/>
          </a:solidFill>
          <a:latin typeface="+mj-lt"/>
          <a:ea typeface="+mj-ea"/>
          <a:cs typeface="+mj-cs"/>
        </a:defRPr>
      </a:lvl1pPr>
    </p:titleStyle>
    <p:bodyStyle>
      <a:lvl1pPr marL="292100" indent="-292100" algn="l" defTabSz="914400" rtl="0" eaLnBrk="1" latinLnBrk="0" hangingPunct="1">
        <a:lnSpc>
          <a:spcPct val="100000"/>
        </a:lnSpc>
        <a:spcBef>
          <a:spcPts val="600"/>
        </a:spcBef>
        <a:buClrTx/>
        <a:buSzPct val="90000"/>
        <a:buFontTx/>
        <a:buNone/>
        <a:defRPr sz="2000" kern="1200" baseline="0">
          <a:solidFill>
            <a:schemeClr val="tx2"/>
          </a:solidFill>
          <a:latin typeface="+mn-lt"/>
          <a:ea typeface="+mn-ea"/>
          <a:cs typeface="+mn-cs"/>
        </a:defRPr>
      </a:lvl1pPr>
      <a:lvl2pPr marL="569913" indent="-277813" algn="l" defTabSz="914400" rtl="0" eaLnBrk="1" latinLnBrk="0" hangingPunct="1">
        <a:lnSpc>
          <a:spcPct val="100000"/>
        </a:lnSpc>
        <a:spcBef>
          <a:spcPts val="800"/>
        </a:spcBef>
        <a:buClrTx/>
        <a:buSzPct val="100000"/>
        <a:buFont typeface="Arial" panose="020B0604020202020204" pitchFamily="34" charset="0"/>
        <a:buChar char="•"/>
        <a:defRPr sz="2000" kern="1200" baseline="0">
          <a:solidFill>
            <a:schemeClr val="tx2"/>
          </a:solidFill>
          <a:latin typeface="+mn-lt"/>
          <a:ea typeface="+mn-ea"/>
          <a:cs typeface="+mn-cs"/>
        </a:defRPr>
      </a:lvl2pPr>
      <a:lvl3pPr marL="862013" indent="-292100" algn="l" defTabSz="914400" rtl="0" eaLnBrk="1" latinLnBrk="0" hangingPunct="1">
        <a:lnSpc>
          <a:spcPct val="100000"/>
        </a:lnSpc>
        <a:spcBef>
          <a:spcPts val="800"/>
        </a:spcBef>
        <a:buClr>
          <a:schemeClr val="tx2"/>
        </a:buClr>
        <a:buSzPct val="100000"/>
        <a:buFont typeface="Arial" panose="020B0604020202020204" pitchFamily="34" charset="0"/>
        <a:buChar char="–"/>
        <a:defRPr sz="2000" kern="1200" baseline="0">
          <a:solidFill>
            <a:schemeClr val="tx2"/>
          </a:solidFill>
          <a:latin typeface="+mn-lt"/>
          <a:ea typeface="+mn-ea"/>
          <a:cs typeface="+mn-cs"/>
        </a:defRPr>
      </a:lvl3pPr>
      <a:lvl4pPr marL="1139825" indent="-277813" algn="l" defTabSz="914400" rtl="0" eaLnBrk="1" latinLnBrk="0" hangingPunct="1">
        <a:lnSpc>
          <a:spcPct val="100000"/>
        </a:lnSpc>
        <a:spcBef>
          <a:spcPts val="800"/>
        </a:spcBef>
        <a:buClr>
          <a:schemeClr val="tx2"/>
        </a:buClr>
        <a:buSzPct val="100000"/>
        <a:buFont typeface="Arial" panose="020B0604020202020204" pitchFamily="34" charset="0"/>
        <a:buChar char="•"/>
        <a:defRPr sz="2000" kern="1200">
          <a:solidFill>
            <a:schemeClr val="tx2"/>
          </a:solidFill>
          <a:latin typeface="+mn-lt"/>
          <a:ea typeface="+mn-ea"/>
          <a:cs typeface="+mn-cs"/>
        </a:defRPr>
      </a:lvl4pPr>
      <a:lvl5pPr marL="1431925" indent="-292100" algn="l" defTabSz="857250" rtl="0" eaLnBrk="1" latinLnBrk="0" hangingPunct="1">
        <a:lnSpc>
          <a:spcPct val="100000"/>
        </a:lnSpc>
        <a:spcBef>
          <a:spcPts val="800"/>
        </a:spcBef>
        <a:buClr>
          <a:schemeClr val="tx2"/>
        </a:buClr>
        <a:buSzPct val="100000"/>
        <a:buFont typeface="Arial" panose="020B0604020202020204" pitchFamily="34" charset="0"/>
        <a:buChar char="–"/>
        <a:defRPr sz="2000" kern="1200">
          <a:solidFill>
            <a:schemeClr val="tx2"/>
          </a:solidFill>
          <a:latin typeface="+mn-lt"/>
          <a:ea typeface="+mn-ea"/>
          <a:cs typeface="+mn-cs"/>
        </a:defRPr>
      </a:lvl5pPr>
      <a:lvl6pPr marL="901700" indent="0" algn="l" defTabSz="914400" rtl="0" eaLnBrk="1" latinLnBrk="0" hangingPunct="1">
        <a:lnSpc>
          <a:spcPct val="90000"/>
        </a:lnSpc>
        <a:spcBef>
          <a:spcPts val="600"/>
        </a:spcBef>
        <a:buClr>
          <a:schemeClr val="tx2"/>
        </a:buClr>
        <a:buSzPct val="90000"/>
        <a:buFont typeface="Arial" panose="020B0604020202020204" pitchFamily="34" charset="0"/>
        <a:buNone/>
        <a:defRPr sz="1400" kern="1200">
          <a:solidFill>
            <a:schemeClr val="tx2"/>
          </a:solidFill>
          <a:latin typeface="+mn-lt"/>
          <a:ea typeface="+mn-ea"/>
          <a:cs typeface="+mn-cs"/>
        </a:defRPr>
      </a:lvl6pPr>
      <a:lvl7pPr marL="1709738" indent="-277813" algn="l" defTabSz="914400" rtl="0" eaLnBrk="1" latinLnBrk="0" hangingPunct="1">
        <a:lnSpc>
          <a:spcPct val="100000"/>
        </a:lnSpc>
        <a:spcBef>
          <a:spcPts val="800"/>
        </a:spcBef>
        <a:buClrTx/>
        <a:buSzPct val="100000"/>
        <a:buFont typeface="Arial" panose="020B0604020202020204" pitchFamily="34" charset="0"/>
        <a:buChar char="•"/>
        <a:defRPr sz="2000" kern="1200">
          <a:solidFill>
            <a:schemeClr val="tx2"/>
          </a:solidFill>
          <a:latin typeface="+mn-lt"/>
          <a:ea typeface="+mn-ea"/>
          <a:cs typeface="+mn-cs"/>
        </a:defRPr>
      </a:lvl7pPr>
      <a:lvl8pPr marL="1874520" indent="-182880" algn="l" defTabSz="914400" rtl="0" eaLnBrk="1" latinLnBrk="0" hangingPunct="1">
        <a:lnSpc>
          <a:spcPct val="90000"/>
        </a:lnSpc>
        <a:spcBef>
          <a:spcPts val="600"/>
        </a:spcBef>
        <a:buClrTx/>
        <a:buSzPct val="90000"/>
        <a:buFont typeface="Calibri" panose="020F0502020204030204" pitchFamily="34" charset="0"/>
        <a:buChar char="–"/>
        <a:defRPr sz="1400" kern="1200">
          <a:solidFill>
            <a:schemeClr val="tx2"/>
          </a:solidFill>
          <a:latin typeface="+mn-lt"/>
          <a:ea typeface="+mn-ea"/>
          <a:cs typeface="+mn-cs"/>
        </a:defRPr>
      </a:lvl8pPr>
      <a:lvl9pPr marL="2103120" indent="-182880" algn="l" defTabSz="914400" rtl="0" eaLnBrk="1" latinLnBrk="0" hangingPunct="1">
        <a:lnSpc>
          <a:spcPct val="90000"/>
        </a:lnSpc>
        <a:spcBef>
          <a:spcPts val="600"/>
        </a:spcBef>
        <a:buClrTx/>
        <a:buSzPct val="90000"/>
        <a:buFont typeface="Arial" panose="020B0604020202020204" pitchFamily="34" charset="0"/>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20" userDrawn="1">
          <p15:clr>
            <a:srgbClr val="F26B43"/>
          </p15:clr>
        </p15:guide>
        <p15:guide id="2" orient="horz" pos="576" userDrawn="1">
          <p15:clr>
            <a:srgbClr val="F26B43"/>
          </p15:clr>
        </p15:guide>
        <p15:guide id="3" pos="3840" userDrawn="1">
          <p15:clr>
            <a:srgbClr val="F26B43"/>
          </p15:clr>
        </p15:guide>
        <p15:guide id="4" pos="384" userDrawn="1">
          <p15:clr>
            <a:srgbClr val="F26B43"/>
          </p15:clr>
        </p15:guide>
        <p15:guide id="5" pos="7296" userDrawn="1">
          <p15:clr>
            <a:srgbClr val="F26B43"/>
          </p15:clr>
        </p15:guide>
        <p15:guide id="6"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36.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ags" Target="../tags/tag3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tags" Target="../tags/tag38.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tags" Target="../tags/tag3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1.xml"/><Relationship Id="rId1" Type="http://schemas.openxmlformats.org/officeDocument/2006/relationships/tags" Target="../tags/tag40.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tags" Target="../tags/tag41.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tags" Target="../tags/tag4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4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44.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45.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28.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46.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47.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tags" Target="../tags/tag48.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tags" Target="../tags/tag49.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tags" Target="../tags/tag50.xml"/><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1.xml"/><Relationship Id="rId1" Type="http://schemas.openxmlformats.org/officeDocument/2006/relationships/tags" Target="../tags/tag51.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xml"/><Relationship Id="rId1" Type="http://schemas.openxmlformats.org/officeDocument/2006/relationships/tags" Target="../tags/tag5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53.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6.xml"/><Relationship Id="rId1" Type="http://schemas.openxmlformats.org/officeDocument/2006/relationships/tags" Target="../tags/tag54.xm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6.xml"/><Relationship Id="rId1" Type="http://schemas.openxmlformats.org/officeDocument/2006/relationships/tags" Target="../tags/tag55.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29.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5.xml"/><Relationship Id="rId1" Type="http://schemas.openxmlformats.org/officeDocument/2006/relationships/tags" Target="../tags/tag56.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3.xml"/><Relationship Id="rId1" Type="http://schemas.openxmlformats.org/officeDocument/2006/relationships/tags" Target="../tags/tag57.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5.xml"/><Relationship Id="rId1" Type="http://schemas.openxmlformats.org/officeDocument/2006/relationships/tags" Target="../tags/tag58.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6.xml"/><Relationship Id="rId1" Type="http://schemas.openxmlformats.org/officeDocument/2006/relationships/tags" Target="../tags/tag59.xml"/><Relationship Id="rId4" Type="http://schemas.openxmlformats.org/officeDocument/2006/relationships/image" Target="../media/image15.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1.xml"/><Relationship Id="rId1" Type="http://schemas.openxmlformats.org/officeDocument/2006/relationships/tags" Target="../tags/tag60.xml"/><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3.xml"/><Relationship Id="rId1" Type="http://schemas.openxmlformats.org/officeDocument/2006/relationships/tags" Target="../tags/tag61.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3.xml"/><Relationship Id="rId1" Type="http://schemas.openxmlformats.org/officeDocument/2006/relationships/tags" Target="../tags/tag62.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63.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4.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5.xml"/><Relationship Id="rId1" Type="http://schemas.openxmlformats.org/officeDocument/2006/relationships/tags" Target="../tags/tag65.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30.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5.xml"/><Relationship Id="rId1" Type="http://schemas.openxmlformats.org/officeDocument/2006/relationships/tags" Target="../tags/tag66.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1.xml"/><Relationship Id="rId1" Type="http://schemas.openxmlformats.org/officeDocument/2006/relationships/tags" Target="../tags/tag67.xml"/><Relationship Id="rId4" Type="http://schemas.openxmlformats.org/officeDocument/2006/relationships/image" Target="../media/image17.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5.xml"/><Relationship Id="rId1" Type="http://schemas.openxmlformats.org/officeDocument/2006/relationships/tags" Target="../tags/tag68.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69.xml"/><Relationship Id="rId4" Type="http://schemas.openxmlformats.org/officeDocument/2006/relationships/image" Target="../media/image18.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5.xml"/><Relationship Id="rId1" Type="http://schemas.openxmlformats.org/officeDocument/2006/relationships/tags" Target="../tags/tag70.xml"/><Relationship Id="rId4" Type="http://schemas.openxmlformats.org/officeDocument/2006/relationships/image" Target="../media/image19.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71.xml"/><Relationship Id="rId4" Type="http://schemas.openxmlformats.org/officeDocument/2006/relationships/image" Target="../media/image20.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3.xml"/><Relationship Id="rId1" Type="http://schemas.openxmlformats.org/officeDocument/2006/relationships/tags" Target="../tags/tag72.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73.xml"/><Relationship Id="rId4" Type="http://schemas.openxmlformats.org/officeDocument/2006/relationships/image" Target="../media/image21.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1.xml"/><Relationship Id="rId1" Type="http://schemas.openxmlformats.org/officeDocument/2006/relationships/tags" Target="../tags/tag74.xml"/><Relationship Id="rId4" Type="http://schemas.openxmlformats.org/officeDocument/2006/relationships/image" Target="../media/image22.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5.xml"/><Relationship Id="rId1" Type="http://schemas.openxmlformats.org/officeDocument/2006/relationships/tags" Target="../tags/tag7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31.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3.xml"/><Relationship Id="rId1" Type="http://schemas.openxmlformats.org/officeDocument/2006/relationships/tags" Target="../tags/tag76.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5.xml"/><Relationship Id="rId1" Type="http://schemas.openxmlformats.org/officeDocument/2006/relationships/tags" Target="../tags/tag77.xml"/><Relationship Id="rId4" Type="http://schemas.openxmlformats.org/officeDocument/2006/relationships/image" Target="../media/image23.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4.xml"/><Relationship Id="rId1" Type="http://schemas.openxmlformats.org/officeDocument/2006/relationships/tags" Target="../tags/tag78.xml"/><Relationship Id="rId4" Type="http://schemas.openxmlformats.org/officeDocument/2006/relationships/image" Target="../media/image24.png"/></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9.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3.xml"/><Relationship Id="rId1" Type="http://schemas.openxmlformats.org/officeDocument/2006/relationships/tags" Target="../tags/tag80.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3.xml"/><Relationship Id="rId1" Type="http://schemas.openxmlformats.org/officeDocument/2006/relationships/tags" Target="../tags/tag8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3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3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tags" Target="../tags/tag34.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35.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name="TitleSlid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2951C415-1758-4709-B881-2226BDD77675}"/>
              </a:ext>
            </a:extLst>
          </p:cNvPr>
          <p:cNvSpPr>
            <a:spLocks noGrp="1"/>
          </p:cNvSpPr>
          <p:nvPr>
            <p:ph type="title"/>
          </p:nvPr>
        </p:nvSpPr>
        <p:spPr>
          <a:xfrm>
            <a:off x="4880914" y="2215803"/>
            <a:ext cx="6402467" cy="1234440"/>
          </a:xfrm>
        </p:spPr>
        <p:txBody>
          <a:bodyPr wrap="square" anchor="b" anchorCtr="0"/>
          <a:lstStyle>
            <a:lvl1pPr algn="r">
              <a:defRPr sz="3200" b="0" cap="none" baseline="0"/>
            </a:lvl1pPr>
          </a:lstStyle>
          <a:p>
            <a:r>
              <a:t>Module 3: Virtual Machines</a:t>
            </a:r>
          </a:p>
        </p:txBody>
      </p:sp>
      <p:grpSp>
        <p:nvGrpSpPr>
          <p:cNvPr id="19" name="Group 18">
            <a:extLst>
              <a:ext uri="{FF2B5EF4-FFF2-40B4-BE49-F238E27FC236}">
                <a16:creationId xmlns:a16="http://schemas.microsoft.com/office/drawing/2014/main" id="{F662A218-7EC5-4C26-90F9-4C8166F3EF66}"/>
              </a:ext>
            </a:extLst>
          </p:cNvPr>
          <p:cNvGrpSpPr/>
          <p:nvPr userDrawn="1"/>
        </p:nvGrpSpPr>
        <p:grpSpPr>
          <a:xfrm>
            <a:off x="608171" y="6447600"/>
            <a:ext cx="1424756" cy="224518"/>
            <a:chOff x="863272" y="6563918"/>
            <a:chExt cx="861082" cy="135727"/>
          </a:xfrm>
          <a:solidFill>
            <a:schemeClr val="bg1"/>
          </a:solidFill>
        </p:grpSpPr>
        <p:sp>
          <p:nvSpPr>
            <p:cNvPr id="20" name="Freeform 6">
              <a:extLst>
                <a:ext uri="{FF2B5EF4-FFF2-40B4-BE49-F238E27FC236}">
                  <a16:creationId xmlns:a16="http://schemas.microsoft.com/office/drawing/2014/main" id="{D2B61455-20AC-4408-9D87-B04FFD7905DC}"/>
                </a:ext>
              </a:extLst>
            </p:cNvPr>
            <p:cNvSpPr>
              <a:spLocks/>
            </p:cNvSpPr>
            <p:nvPr userDrawn="1"/>
          </p:nvSpPr>
          <p:spPr bwMode="auto">
            <a:xfrm>
              <a:off x="1195963" y="6569284"/>
              <a:ext cx="181812" cy="128783"/>
            </a:xfrm>
            <a:custGeom>
              <a:avLst/>
              <a:gdLst>
                <a:gd name="T0" fmla="*/ 52 w 243"/>
                <a:gd name="T1" fmla="*/ 159 h 170"/>
                <a:gd name="T2" fmla="*/ 2 w 243"/>
                <a:gd name="T3" fmla="*/ 19 h 170"/>
                <a:gd name="T4" fmla="*/ 0 w 243"/>
                <a:gd name="T5" fmla="*/ 12 h 170"/>
                <a:gd name="T6" fmla="*/ 13 w 243"/>
                <a:gd name="T7" fmla="*/ 0 h 170"/>
                <a:gd name="T8" fmla="*/ 25 w 243"/>
                <a:gd name="T9" fmla="*/ 11 h 170"/>
                <a:gd name="T10" fmla="*/ 67 w 243"/>
                <a:gd name="T11" fmla="*/ 131 h 170"/>
                <a:gd name="T12" fmla="*/ 109 w 243"/>
                <a:gd name="T13" fmla="*/ 10 h 170"/>
                <a:gd name="T14" fmla="*/ 121 w 243"/>
                <a:gd name="T15" fmla="*/ 0 h 170"/>
                <a:gd name="T16" fmla="*/ 122 w 243"/>
                <a:gd name="T17" fmla="*/ 0 h 170"/>
                <a:gd name="T18" fmla="*/ 135 w 243"/>
                <a:gd name="T19" fmla="*/ 10 h 170"/>
                <a:gd name="T20" fmla="*/ 177 w 243"/>
                <a:gd name="T21" fmla="*/ 131 h 170"/>
                <a:gd name="T22" fmla="*/ 219 w 243"/>
                <a:gd name="T23" fmla="*/ 10 h 170"/>
                <a:gd name="T24" fmla="*/ 231 w 243"/>
                <a:gd name="T25" fmla="*/ 0 h 170"/>
                <a:gd name="T26" fmla="*/ 243 w 243"/>
                <a:gd name="T27" fmla="*/ 12 h 170"/>
                <a:gd name="T28" fmla="*/ 241 w 243"/>
                <a:gd name="T29" fmla="*/ 19 h 170"/>
                <a:gd name="T30" fmla="*/ 191 w 243"/>
                <a:gd name="T31" fmla="*/ 159 h 170"/>
                <a:gd name="T32" fmla="*/ 177 w 243"/>
                <a:gd name="T33" fmla="*/ 170 h 170"/>
                <a:gd name="T34" fmla="*/ 176 w 243"/>
                <a:gd name="T35" fmla="*/ 170 h 170"/>
                <a:gd name="T36" fmla="*/ 163 w 243"/>
                <a:gd name="T37" fmla="*/ 159 h 170"/>
                <a:gd name="T38" fmla="*/ 122 w 243"/>
                <a:gd name="T39" fmla="*/ 40 h 170"/>
                <a:gd name="T40" fmla="*/ 80 w 243"/>
                <a:gd name="T41" fmla="*/ 159 h 170"/>
                <a:gd name="T42" fmla="*/ 66 w 243"/>
                <a:gd name="T43" fmla="*/ 170 h 170"/>
                <a:gd name="T44" fmla="*/ 66 w 243"/>
                <a:gd name="T45" fmla="*/ 170 h 170"/>
                <a:gd name="T46" fmla="*/ 52 w 243"/>
                <a:gd name="T47" fmla="*/ 15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7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1" name="Freeform 7">
              <a:extLst>
                <a:ext uri="{FF2B5EF4-FFF2-40B4-BE49-F238E27FC236}">
                  <a16:creationId xmlns:a16="http://schemas.microsoft.com/office/drawing/2014/main" id="{C8CD4FF6-3DC6-4615-AB39-3DF7C9ED209E}"/>
                </a:ext>
              </a:extLst>
            </p:cNvPr>
            <p:cNvSpPr>
              <a:spLocks/>
            </p:cNvSpPr>
            <p:nvPr userDrawn="1"/>
          </p:nvSpPr>
          <p:spPr bwMode="auto">
            <a:xfrm>
              <a:off x="1509084" y="6569284"/>
              <a:ext cx="70389" cy="128783"/>
            </a:xfrm>
            <a:custGeom>
              <a:avLst/>
              <a:gdLst>
                <a:gd name="T0" fmla="*/ 0 w 94"/>
                <a:gd name="T1" fmla="*/ 13 h 170"/>
                <a:gd name="T2" fmla="*/ 12 w 94"/>
                <a:gd name="T3" fmla="*/ 0 h 170"/>
                <a:gd name="T4" fmla="*/ 24 w 94"/>
                <a:gd name="T5" fmla="*/ 13 h 170"/>
                <a:gd name="T6" fmla="*/ 24 w 94"/>
                <a:gd name="T7" fmla="*/ 41 h 170"/>
                <a:gd name="T8" fmla="*/ 82 w 94"/>
                <a:gd name="T9" fmla="*/ 0 h 170"/>
                <a:gd name="T10" fmla="*/ 94 w 94"/>
                <a:gd name="T11" fmla="*/ 13 h 170"/>
                <a:gd name="T12" fmla="*/ 83 w 94"/>
                <a:gd name="T13" fmla="*/ 25 h 170"/>
                <a:gd name="T14" fmla="*/ 24 w 94"/>
                <a:gd name="T15" fmla="*/ 101 h 170"/>
                <a:gd name="T16" fmla="*/ 24 w 94"/>
                <a:gd name="T17" fmla="*/ 157 h 170"/>
                <a:gd name="T18" fmla="*/ 12 w 94"/>
                <a:gd name="T19" fmla="*/ 170 h 170"/>
                <a:gd name="T20" fmla="*/ 0 w 94"/>
                <a:gd name="T21" fmla="*/ 157 h 170"/>
                <a:gd name="T22" fmla="*/ 0 w 94"/>
                <a:gd name="T23" fmla="*/ 1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7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2" name="Freeform 8">
              <a:extLst>
                <a:ext uri="{FF2B5EF4-FFF2-40B4-BE49-F238E27FC236}">
                  <a16:creationId xmlns:a16="http://schemas.microsoft.com/office/drawing/2014/main" id="{93ED9EF2-B0A3-4080-80FF-D8D0974E9498}"/>
                </a:ext>
              </a:extLst>
            </p:cNvPr>
            <p:cNvSpPr>
              <a:spLocks noEditPoints="1"/>
            </p:cNvSpPr>
            <p:nvPr userDrawn="1"/>
          </p:nvSpPr>
          <p:spPr bwMode="auto">
            <a:xfrm>
              <a:off x="1577894" y="6569284"/>
              <a:ext cx="115211" cy="130361"/>
            </a:xfrm>
            <a:custGeom>
              <a:avLst/>
              <a:gdLst>
                <a:gd name="T0" fmla="*/ 129 w 154"/>
                <a:gd name="T1" fmla="*/ 76 h 172"/>
                <a:gd name="T2" fmla="*/ 77 w 154"/>
                <a:gd name="T3" fmla="*/ 21 h 172"/>
                <a:gd name="T4" fmla="*/ 25 w 154"/>
                <a:gd name="T5" fmla="*/ 76 h 172"/>
                <a:gd name="T6" fmla="*/ 129 w 154"/>
                <a:gd name="T7" fmla="*/ 76 h 172"/>
                <a:gd name="T8" fmla="*/ 81 w 154"/>
                <a:gd name="T9" fmla="*/ 172 h 172"/>
                <a:gd name="T10" fmla="*/ 0 w 154"/>
                <a:gd name="T11" fmla="*/ 86 h 172"/>
                <a:gd name="T12" fmla="*/ 0 w 154"/>
                <a:gd name="T13" fmla="*/ 85 h 172"/>
                <a:gd name="T14" fmla="*/ 78 w 154"/>
                <a:gd name="T15" fmla="*/ 0 h 172"/>
                <a:gd name="T16" fmla="*/ 154 w 154"/>
                <a:gd name="T17" fmla="*/ 83 h 172"/>
                <a:gd name="T18" fmla="*/ 142 w 154"/>
                <a:gd name="T19" fmla="*/ 95 h 172"/>
                <a:gd name="T20" fmla="*/ 25 w 154"/>
                <a:gd name="T21" fmla="*/ 95 h 172"/>
                <a:gd name="T22" fmla="*/ 82 w 154"/>
                <a:gd name="T23" fmla="*/ 150 h 172"/>
                <a:gd name="T24" fmla="*/ 129 w 154"/>
                <a:gd name="T25" fmla="*/ 131 h 172"/>
                <a:gd name="T26" fmla="*/ 136 w 154"/>
                <a:gd name="T27" fmla="*/ 128 h 172"/>
                <a:gd name="T28" fmla="*/ 146 w 154"/>
                <a:gd name="T29" fmla="*/ 139 h 172"/>
                <a:gd name="T30" fmla="*/ 142 w 154"/>
                <a:gd name="T31" fmla="*/ 147 h 172"/>
                <a:gd name="T32" fmla="*/ 81 w 154"/>
                <a:gd name="T33"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 h="172">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3" name="Freeform 9">
              <a:extLst>
                <a:ext uri="{FF2B5EF4-FFF2-40B4-BE49-F238E27FC236}">
                  <a16:creationId xmlns:a16="http://schemas.microsoft.com/office/drawing/2014/main" id="{2AB7AA43-11EE-4E56-A876-EA235A60D5FC}"/>
                </a:ext>
              </a:extLst>
            </p:cNvPr>
            <p:cNvSpPr>
              <a:spLocks noEditPoints="1"/>
            </p:cNvSpPr>
            <p:nvPr userDrawn="1"/>
          </p:nvSpPr>
          <p:spPr bwMode="auto">
            <a:xfrm>
              <a:off x="1377775" y="6569284"/>
              <a:ext cx="108898" cy="130361"/>
            </a:xfrm>
            <a:custGeom>
              <a:avLst/>
              <a:gdLst>
                <a:gd name="T0" fmla="*/ 122 w 146"/>
                <a:gd name="T1" fmla="*/ 107 h 172"/>
                <a:gd name="T2" fmla="*/ 122 w 146"/>
                <a:gd name="T3" fmla="*/ 91 h 172"/>
                <a:gd name="T4" fmla="*/ 74 w 146"/>
                <a:gd name="T5" fmla="*/ 84 h 172"/>
                <a:gd name="T6" fmla="*/ 25 w 146"/>
                <a:gd name="T7" fmla="*/ 118 h 172"/>
                <a:gd name="T8" fmla="*/ 25 w 146"/>
                <a:gd name="T9" fmla="*/ 119 h 172"/>
                <a:gd name="T10" fmla="*/ 67 w 146"/>
                <a:gd name="T11" fmla="*/ 152 h 172"/>
                <a:gd name="T12" fmla="*/ 122 w 146"/>
                <a:gd name="T13" fmla="*/ 107 h 172"/>
                <a:gd name="T14" fmla="*/ 0 w 146"/>
                <a:gd name="T15" fmla="*/ 120 h 172"/>
                <a:gd name="T16" fmla="*/ 0 w 146"/>
                <a:gd name="T17" fmla="*/ 119 h 172"/>
                <a:gd name="T18" fmla="*/ 71 w 146"/>
                <a:gd name="T19" fmla="*/ 66 h 172"/>
                <a:gd name="T20" fmla="*/ 122 w 146"/>
                <a:gd name="T21" fmla="*/ 73 h 172"/>
                <a:gd name="T22" fmla="*/ 122 w 146"/>
                <a:gd name="T23" fmla="*/ 67 h 172"/>
                <a:gd name="T24" fmla="*/ 73 w 146"/>
                <a:gd name="T25" fmla="*/ 22 h 172"/>
                <a:gd name="T26" fmla="*/ 34 w 146"/>
                <a:gd name="T27" fmla="*/ 30 h 172"/>
                <a:gd name="T28" fmla="*/ 30 w 146"/>
                <a:gd name="T29" fmla="*/ 31 h 172"/>
                <a:gd name="T30" fmla="*/ 19 w 146"/>
                <a:gd name="T31" fmla="*/ 20 h 172"/>
                <a:gd name="T32" fmla="*/ 26 w 146"/>
                <a:gd name="T33" fmla="*/ 10 h 172"/>
                <a:gd name="T34" fmla="*/ 75 w 146"/>
                <a:gd name="T35" fmla="*/ 0 h 172"/>
                <a:gd name="T36" fmla="*/ 129 w 146"/>
                <a:gd name="T37" fmla="*/ 19 h 172"/>
                <a:gd name="T38" fmla="*/ 146 w 146"/>
                <a:gd name="T39" fmla="*/ 67 h 172"/>
                <a:gd name="T40" fmla="*/ 146 w 146"/>
                <a:gd name="T41" fmla="*/ 158 h 172"/>
                <a:gd name="T42" fmla="*/ 134 w 146"/>
                <a:gd name="T43" fmla="*/ 170 h 172"/>
                <a:gd name="T44" fmla="*/ 122 w 146"/>
                <a:gd name="T45" fmla="*/ 159 h 172"/>
                <a:gd name="T46" fmla="*/ 122 w 146"/>
                <a:gd name="T47" fmla="*/ 143 h 172"/>
                <a:gd name="T48" fmla="*/ 62 w 146"/>
                <a:gd name="T49" fmla="*/ 172 h 172"/>
                <a:gd name="T50" fmla="*/ 0 w 146"/>
                <a:gd name="T51" fmla="*/ 12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6" h="172">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4" name="Freeform 10">
              <a:extLst>
                <a:ext uri="{FF2B5EF4-FFF2-40B4-BE49-F238E27FC236}">
                  <a16:creationId xmlns:a16="http://schemas.microsoft.com/office/drawing/2014/main" id="{18C906CE-6B18-4A24-B6F3-37C2D07E9914}"/>
                </a:ext>
              </a:extLst>
            </p:cNvPr>
            <p:cNvSpPr>
              <a:spLocks/>
            </p:cNvSpPr>
            <p:nvPr userDrawn="1"/>
          </p:nvSpPr>
          <p:spPr bwMode="auto">
            <a:xfrm>
              <a:off x="863272" y="6563918"/>
              <a:ext cx="325115" cy="135727"/>
            </a:xfrm>
            <a:custGeom>
              <a:avLst/>
              <a:gdLst>
                <a:gd name="T0" fmla="*/ 49 w 435"/>
                <a:gd name="T1" fmla="*/ 18 h 179"/>
                <a:gd name="T2" fmla="*/ 17 w 435"/>
                <a:gd name="T3" fmla="*/ 6 h 179"/>
                <a:gd name="T4" fmla="*/ 6 w 435"/>
                <a:gd name="T5" fmla="*/ 37 h 179"/>
                <a:gd name="T6" fmla="*/ 58 w 435"/>
                <a:gd name="T7" fmla="*/ 152 h 179"/>
                <a:gd name="T8" fmla="*/ 92 w 435"/>
                <a:gd name="T9" fmla="*/ 179 h 179"/>
                <a:gd name="T10" fmla="*/ 125 w 435"/>
                <a:gd name="T11" fmla="*/ 152 h 179"/>
                <a:gd name="T12" fmla="*/ 171 w 435"/>
                <a:gd name="T13" fmla="*/ 51 h 179"/>
                <a:gd name="T14" fmla="*/ 178 w 435"/>
                <a:gd name="T15" fmla="*/ 46 h 179"/>
                <a:gd name="T16" fmla="*/ 185 w 435"/>
                <a:gd name="T17" fmla="*/ 54 h 179"/>
                <a:gd name="T18" fmla="*/ 185 w 435"/>
                <a:gd name="T19" fmla="*/ 151 h 179"/>
                <a:gd name="T20" fmla="*/ 209 w 435"/>
                <a:gd name="T21" fmla="*/ 179 h 179"/>
                <a:gd name="T22" fmla="*/ 234 w 435"/>
                <a:gd name="T23" fmla="*/ 151 h 179"/>
                <a:gd name="T24" fmla="*/ 234 w 435"/>
                <a:gd name="T25" fmla="*/ 72 h 179"/>
                <a:gd name="T26" fmla="*/ 260 w 435"/>
                <a:gd name="T27" fmla="*/ 46 h 179"/>
                <a:gd name="T28" fmla="*/ 285 w 435"/>
                <a:gd name="T29" fmla="*/ 72 h 179"/>
                <a:gd name="T30" fmla="*/ 285 w 435"/>
                <a:gd name="T31" fmla="*/ 151 h 179"/>
                <a:gd name="T32" fmla="*/ 310 w 435"/>
                <a:gd name="T33" fmla="*/ 179 h 179"/>
                <a:gd name="T34" fmla="*/ 334 w 435"/>
                <a:gd name="T35" fmla="*/ 151 h 179"/>
                <a:gd name="T36" fmla="*/ 334 w 435"/>
                <a:gd name="T37" fmla="*/ 72 h 179"/>
                <a:gd name="T38" fmla="*/ 360 w 435"/>
                <a:gd name="T39" fmla="*/ 46 h 179"/>
                <a:gd name="T40" fmla="*/ 385 w 435"/>
                <a:gd name="T41" fmla="*/ 72 h 179"/>
                <a:gd name="T42" fmla="*/ 385 w 435"/>
                <a:gd name="T43" fmla="*/ 151 h 179"/>
                <a:gd name="T44" fmla="*/ 410 w 435"/>
                <a:gd name="T45" fmla="*/ 179 h 179"/>
                <a:gd name="T46" fmla="*/ 435 w 435"/>
                <a:gd name="T47" fmla="*/ 151 h 179"/>
                <a:gd name="T48" fmla="*/ 435 w 435"/>
                <a:gd name="T49" fmla="*/ 61 h 179"/>
                <a:gd name="T50" fmla="*/ 375 w 435"/>
                <a:gd name="T51" fmla="*/ 4 h 179"/>
                <a:gd name="T52" fmla="*/ 323 w 435"/>
                <a:gd name="T53" fmla="*/ 26 h 179"/>
                <a:gd name="T54" fmla="*/ 272 w 435"/>
                <a:gd name="T55" fmla="*/ 4 h 179"/>
                <a:gd name="T56" fmla="*/ 223 w 435"/>
                <a:gd name="T57" fmla="*/ 26 h 179"/>
                <a:gd name="T58" fmla="*/ 178 w 435"/>
                <a:gd name="T59" fmla="*/ 4 h 179"/>
                <a:gd name="T60" fmla="*/ 125 w 435"/>
                <a:gd name="T61" fmla="*/ 40 h 179"/>
                <a:gd name="T62" fmla="*/ 92 w 435"/>
                <a:gd name="T63" fmla="*/ 119 h 179"/>
                <a:gd name="T64" fmla="*/ 49 w 435"/>
                <a:gd name="T65"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179">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5" name="Freeform 11">
              <a:extLst>
                <a:ext uri="{FF2B5EF4-FFF2-40B4-BE49-F238E27FC236}">
                  <a16:creationId xmlns:a16="http://schemas.microsoft.com/office/drawing/2014/main" id="{43859B0A-3053-4B1E-BBEF-AD11EABDF4CF}"/>
                </a:ext>
              </a:extLst>
            </p:cNvPr>
            <p:cNvSpPr>
              <a:spLocks noEditPoints="1"/>
            </p:cNvSpPr>
            <p:nvPr userDrawn="1"/>
          </p:nvSpPr>
          <p:spPr bwMode="auto">
            <a:xfrm>
              <a:off x="1694683" y="6569284"/>
              <a:ext cx="29671" cy="31249"/>
            </a:xfrm>
            <a:custGeom>
              <a:avLst/>
              <a:gdLst>
                <a:gd name="T0" fmla="*/ 37 w 40"/>
                <a:gd name="T1" fmla="*/ 20 h 41"/>
                <a:gd name="T2" fmla="*/ 37 w 40"/>
                <a:gd name="T3" fmla="*/ 20 h 41"/>
                <a:gd name="T4" fmla="*/ 20 w 40"/>
                <a:gd name="T5" fmla="*/ 4 h 41"/>
                <a:gd name="T6" fmla="*/ 3 w 40"/>
                <a:gd name="T7" fmla="*/ 20 h 41"/>
                <a:gd name="T8" fmla="*/ 3 w 40"/>
                <a:gd name="T9" fmla="*/ 21 h 41"/>
                <a:gd name="T10" fmla="*/ 20 w 40"/>
                <a:gd name="T11" fmla="*/ 37 h 41"/>
                <a:gd name="T12" fmla="*/ 37 w 40"/>
                <a:gd name="T13" fmla="*/ 20 h 41"/>
                <a:gd name="T14" fmla="*/ 0 w 40"/>
                <a:gd name="T15" fmla="*/ 21 h 41"/>
                <a:gd name="T16" fmla="*/ 0 w 40"/>
                <a:gd name="T17" fmla="*/ 20 h 41"/>
                <a:gd name="T18" fmla="*/ 20 w 40"/>
                <a:gd name="T19" fmla="*/ 0 h 41"/>
                <a:gd name="T20" fmla="*/ 40 w 40"/>
                <a:gd name="T21" fmla="*/ 20 h 41"/>
                <a:gd name="T22" fmla="*/ 40 w 40"/>
                <a:gd name="T23" fmla="*/ 20 h 41"/>
                <a:gd name="T24" fmla="*/ 20 w 40"/>
                <a:gd name="T25" fmla="*/ 41 h 41"/>
                <a:gd name="T26" fmla="*/ 0 w 40"/>
                <a:gd name="T27" fmla="*/ 2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1">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sp>
          <p:nvSpPr>
            <p:cNvPr id="26" name="Freeform 12">
              <a:extLst>
                <a:ext uri="{FF2B5EF4-FFF2-40B4-BE49-F238E27FC236}">
                  <a16:creationId xmlns:a16="http://schemas.microsoft.com/office/drawing/2014/main" id="{480957FB-BCF1-411D-91E8-D3CB10A9BBF6}"/>
                </a:ext>
              </a:extLst>
            </p:cNvPr>
            <p:cNvSpPr>
              <a:spLocks noEditPoints="1"/>
            </p:cNvSpPr>
            <p:nvPr userDrawn="1"/>
          </p:nvSpPr>
          <p:spPr bwMode="auto">
            <a:xfrm>
              <a:off x="1703521" y="6576859"/>
              <a:ext cx="12626" cy="15151"/>
            </a:xfrm>
            <a:custGeom>
              <a:avLst/>
              <a:gdLst>
                <a:gd name="T0" fmla="*/ 9 w 17"/>
                <a:gd name="T1" fmla="*/ 10 h 20"/>
                <a:gd name="T2" fmla="*/ 12 w 17"/>
                <a:gd name="T3" fmla="*/ 7 h 20"/>
                <a:gd name="T4" fmla="*/ 12 w 17"/>
                <a:gd name="T5" fmla="*/ 7 h 20"/>
                <a:gd name="T6" fmla="*/ 9 w 17"/>
                <a:gd name="T7" fmla="*/ 4 h 20"/>
                <a:gd name="T8" fmla="*/ 5 w 17"/>
                <a:gd name="T9" fmla="*/ 4 h 20"/>
                <a:gd name="T10" fmla="*/ 5 w 17"/>
                <a:gd name="T11" fmla="*/ 10 h 20"/>
                <a:gd name="T12" fmla="*/ 9 w 17"/>
                <a:gd name="T13" fmla="*/ 10 h 20"/>
                <a:gd name="T14" fmla="*/ 0 w 17"/>
                <a:gd name="T15" fmla="*/ 2 h 20"/>
                <a:gd name="T16" fmla="*/ 2 w 17"/>
                <a:gd name="T17" fmla="*/ 0 h 20"/>
                <a:gd name="T18" fmla="*/ 9 w 17"/>
                <a:gd name="T19" fmla="*/ 0 h 20"/>
                <a:gd name="T20" fmla="*/ 15 w 17"/>
                <a:gd name="T21" fmla="*/ 2 h 20"/>
                <a:gd name="T22" fmla="*/ 17 w 17"/>
                <a:gd name="T23" fmla="*/ 7 h 20"/>
                <a:gd name="T24" fmla="*/ 17 w 17"/>
                <a:gd name="T25" fmla="*/ 7 h 20"/>
                <a:gd name="T26" fmla="*/ 13 w 17"/>
                <a:gd name="T27" fmla="*/ 13 h 20"/>
                <a:gd name="T28" fmla="*/ 16 w 17"/>
                <a:gd name="T29" fmla="*/ 17 h 20"/>
                <a:gd name="T30" fmla="*/ 16 w 17"/>
                <a:gd name="T31" fmla="*/ 18 h 20"/>
                <a:gd name="T32" fmla="*/ 14 w 17"/>
                <a:gd name="T33" fmla="*/ 20 h 20"/>
                <a:gd name="T34" fmla="*/ 12 w 17"/>
                <a:gd name="T35" fmla="*/ 19 h 20"/>
                <a:gd name="T36" fmla="*/ 8 w 17"/>
                <a:gd name="T37" fmla="*/ 14 h 20"/>
                <a:gd name="T38" fmla="*/ 5 w 17"/>
                <a:gd name="T39" fmla="*/ 14 h 20"/>
                <a:gd name="T40" fmla="*/ 5 w 17"/>
                <a:gd name="T41" fmla="*/ 18 h 20"/>
                <a:gd name="T42" fmla="*/ 2 w 17"/>
                <a:gd name="T43" fmla="*/ 20 h 20"/>
                <a:gd name="T44" fmla="*/ 0 w 17"/>
                <a:gd name="T45" fmla="*/ 18 h 20"/>
                <a:gd name="T46" fmla="*/ 0 w 17"/>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dirty="0">
                <a:solidFill>
                  <a:schemeClr val="tx2"/>
                </a:solidFill>
              </a:endParaRPr>
            </a:p>
          </p:txBody>
        </p:sp>
      </p:gr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926|549"/>
          <p:cNvPicPr>
            <a:picLocks noGrp="1" noChangeAspect="1"/>
          </p:cNvPicPr>
          <p:nvPr>
            <p:ph sz="half" idx="12"/>
          </p:nvPr>
        </p:nvPicPr>
        <p:blipFill>
          <a:blip r:embed="rId4"/>
          <a:stretch>
            <a:fillRect/>
          </a:stretch>
        </p:blipFill>
        <p:spPr>
          <a:xfrm>
            <a:off x="2197509" y="1583697"/>
            <a:ext cx="7796981" cy="4628191"/>
          </a:xfrm>
          <a:prstGeom prst="rect">
            <a:avLst/>
          </a:prstGeom>
        </p:spPr>
      </p:pic>
      <p:sp>
        <p:nvSpPr>
          <p:cNvPr id="2" name="Title 1"/>
          <p:cNvSpPr>
            <a:spLocks noGrp="1"/>
          </p:cNvSpPr>
          <p:nvPr>
            <p:ph type="title"/>
          </p:nvPr>
        </p:nvSpPr>
        <p:spPr>
          <a:xfrm>
            <a:off x="609600" y="330200"/>
            <a:ext cx="10972800" cy="355600"/>
          </a:xfrm>
        </p:spPr>
        <p:txBody>
          <a:bodyPr/>
          <a:lstStyle/>
          <a:p>
            <a:r>
              <a:t>New Virtual Machine Wizard Settings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VM configuration settings are based on prior choices that you made about the operating system.</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3 - 10</a:t>
            </a:r>
            <a:endParaRPr lang="en-US" dirty="0"/>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018|760"/>
          <p:cNvPicPr>
            <a:picLocks noGrp="1" noChangeAspect="1"/>
          </p:cNvPicPr>
          <p:nvPr>
            <p:ph sz="half" idx="12"/>
          </p:nvPr>
        </p:nvPicPr>
        <p:blipFill>
          <a:blip r:embed="rId4"/>
          <a:stretch>
            <a:fillRect/>
          </a:stretch>
        </p:blipFill>
        <p:spPr>
          <a:xfrm>
            <a:off x="2996330" y="1583697"/>
            <a:ext cx="6199339" cy="4628191"/>
          </a:xfrm>
          <a:prstGeom prst="rect">
            <a:avLst/>
          </a:prstGeom>
        </p:spPr>
      </p:pic>
      <p:sp>
        <p:nvSpPr>
          <p:cNvPr id="2" name="Title 1"/>
          <p:cNvSpPr>
            <a:spLocks noGrp="1"/>
          </p:cNvSpPr>
          <p:nvPr>
            <p:ph type="title"/>
          </p:nvPr>
        </p:nvSpPr>
        <p:spPr>
          <a:xfrm>
            <a:off x="609600" y="330200"/>
            <a:ext cx="10972800" cy="355600"/>
          </a:xfrm>
        </p:spPr>
        <p:txBody>
          <a:bodyPr/>
          <a:lstStyle/>
          <a:p>
            <a:r>
              <a:t>Installing the Guest Operating System</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Installing a guest operating system in your VM is similar to installing it on a physical computer.</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3 - 11</a:t>
            </a:r>
            <a:endParaRPr lang="en-US" dirty="0"/>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Deploying OVF Templates</a:t>
            </a:r>
          </a:p>
        </p:txBody>
      </p:sp>
      <p:pic>
        <p:nvPicPr>
          <p:cNvPr id="3" name="Content Placeholder 2|1706|1331"/>
          <p:cNvPicPr>
            <a:picLocks noGrp="1" noChangeAspect="1"/>
          </p:cNvPicPr>
          <p:nvPr>
            <p:ph sz="half" idx="1"/>
          </p:nvPr>
        </p:nvPicPr>
        <p:blipFill>
          <a:blip r:embed="rId4"/>
          <a:stretch>
            <a:fillRect/>
          </a:stretch>
        </p:blipFill>
        <p:spPr>
          <a:xfrm>
            <a:off x="4427952" y="914400"/>
            <a:ext cx="7007737" cy="5467350"/>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You can deploy any VM or virtual appliance stored in OVF format.</a:t>
            </a:r>
          </a:p>
          <a:p>
            <a:pPr marL="0" lvl="0" indent="0">
              <a:spcBef>
                <a:spcPts val="0"/>
              </a:spcBef>
              <a:spcAft>
                <a:spcPts val="0"/>
              </a:spcAft>
              <a:buNone/>
            </a:pPr>
            <a:r>
              <a:rPr lang="en-US" sz="2000" dirty="0">
                <a:solidFill>
                  <a:schemeClr val="tx2"/>
                </a:solidFill>
                <a:cs typeface="Calibri" pitchFamily="34" charset="0"/>
              </a:rPr>
              <a:t>Virtual appliances are preconfigured VMs:</a:t>
            </a:r>
          </a:p>
          <a:p>
            <a:pPr>
              <a:buFont typeface="Arial" pitchFamily="34" charset="0"/>
              <a:buChar char="•"/>
            </a:pPr>
            <a:r>
              <a:t>They are usually designed for a single purpose.</a:t>
            </a:r>
          </a:p>
          <a:p>
            <a:pPr>
              <a:buFont typeface="Arial" pitchFamily="34" charset="0"/>
              <a:buChar char="•"/>
            </a:pPr>
            <a:r>
              <a:t>They are also available from VMware Solution Exchange.</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3 - 12</a:t>
            </a:r>
            <a:endParaRPr lang="en-US" dirty="0"/>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About VMware Tools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VMware Tools is a set of features that enhance the performance of a VM’s guest operating system.</a:t>
            </a:r>
          </a:p>
          <a:p>
            <a:pPr marL="0" lvl="0" indent="0">
              <a:spcBef>
                <a:spcPts val="0"/>
              </a:spcBef>
              <a:spcAft>
                <a:spcPts val="0"/>
              </a:spcAft>
              <a:buNone/>
            </a:pPr>
            <a:r>
              <a:rPr lang="en-US" sz="2000" dirty="0">
                <a:solidFill>
                  <a:schemeClr val="tx2"/>
                </a:solidFill>
                <a:cs typeface="Calibri" pitchFamily="34" charset="0"/>
              </a:rPr>
              <a:t>Benefits and features include:</a:t>
            </a:r>
          </a:p>
          <a:p>
            <a:pPr>
              <a:buFont typeface="Arial" pitchFamily="34" charset="0"/>
              <a:buChar char="•"/>
            </a:pPr>
            <a:r>
              <a:t>Device drivers</a:t>
            </a:r>
          </a:p>
          <a:p>
            <a:pPr lvl="1">
              <a:buFont typeface="Calibri" pitchFamily="34" charset="0"/>
              <a:buChar char="—"/>
            </a:pPr>
            <a:r>
              <a:t>SVGA display</a:t>
            </a:r>
          </a:p>
          <a:p>
            <a:pPr lvl="1">
              <a:buFont typeface="Calibri" pitchFamily="34" charset="0"/>
              <a:buChar char="—"/>
            </a:pPr>
            <a:r>
              <a:t>VMXNET/VMXNET3</a:t>
            </a:r>
          </a:p>
          <a:p>
            <a:pPr lvl="1">
              <a:buFont typeface="Calibri" pitchFamily="34" charset="0"/>
              <a:buChar char="—"/>
            </a:pPr>
            <a:r>
              <a:t>Balloon driver for memory management</a:t>
            </a:r>
          </a:p>
          <a:p>
            <a:pPr lvl="1">
              <a:buFont typeface="Calibri" pitchFamily="34" charset="0"/>
              <a:buChar char="—"/>
            </a:pPr>
            <a:r>
              <a:t>Sync driver for quiescing I/O</a:t>
            </a:r>
          </a:p>
          <a:p>
            <a:pPr>
              <a:buFont typeface="Arial" pitchFamily="34" charset="0"/>
              <a:buChar char="•"/>
            </a:pPr>
            <a:r>
              <a:t>Increased graphics performance</a:t>
            </a:r>
          </a:p>
          <a:p>
            <a:pPr>
              <a:buFont typeface="Arial" pitchFamily="34" charset="0"/>
              <a:buChar char="•"/>
            </a:pPr>
            <a:r>
              <a:t>Improved mouse performance</a:t>
            </a:r>
          </a:p>
          <a:p>
            <a:pPr>
              <a:buFont typeface="Arial" pitchFamily="34" charset="0"/>
              <a:buChar char="•"/>
            </a:pPr>
            <a:r>
              <a:t>Guest OS heartbeat service</a:t>
            </a:r>
          </a:p>
          <a:p>
            <a:pPr>
              <a:buFont typeface="Arial" pitchFamily="34" charset="0"/>
              <a:buChar char="•"/>
            </a:pPr>
            <a:r>
              <a:t>Time synchronization</a:t>
            </a:r>
          </a:p>
          <a:p>
            <a:pPr>
              <a:buFont typeface="Arial" pitchFamily="34" charset="0"/>
              <a:buChar char="•"/>
            </a:pPr>
            <a:r>
              <a:t>Ability to shut down the VM</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3 - 13</a:t>
            </a:r>
            <a:endParaRPr lang="en-US" dirty="0"/>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Ensure that you select the correct version of VMware Tools for your guest operating system.</a:t>
            </a:r>
          </a:p>
          <a:p>
            <a:pPr marL="0" indent="0">
              <a:buNone/>
            </a:pPr>
            <a:r>
              <a:t>To find out which VMware Tools ISO images are bundled with vSphere 7, see the vSphere 7 Release Notes.</a:t>
            </a:r>
          </a:p>
          <a:p>
            <a:pPr marL="0" indent="0">
              <a:buNone/>
            </a:pPr>
            <a:r>
              <a:t>The method for installing VMware Tools depends on the guest operating system type.</a:t>
            </a:r>
          </a:p>
        </p:txBody>
      </p:sp>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Installing VMware Tools</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3 - 14</a:t>
            </a:r>
            <a:endParaRPr lang="en-US" dirty="0"/>
          </a:p>
        </p:txBody>
      </p:sp>
      <p:graphicFrame>
        <p:nvGraphicFramePr>
          <p:cNvPr id="10246" name="Table 1"/>
          <p:cNvGraphicFramePr>
            <a:graphicFrameLocks noGrp="1"/>
          </p:cNvGraphicFramePr>
          <p:nvPr/>
        </p:nvGraphicFramePr>
        <p:xfrm>
          <a:off x="609600" y="2756290"/>
          <a:ext cx="10863072" cy="3230880"/>
        </p:xfrm>
        <a:graphic>
          <a:graphicData uri="http://schemas.openxmlformats.org/drawingml/2006/table">
            <a:tbl>
              <a:tblPr firstRow="1" bandRow="1">
                <a:tableStyleId>{6E25E649-3F16-4E02-A733-19D2CDBF48F0}</a:tableStyleId>
              </a:tblPr>
              <a:tblGrid>
                <a:gridCol w="2743200">
                  <a:extLst>
                    <a:ext uri="{9D8B030D-6E8A-4147-A177-3AD203B41FA5}">
                      <a16:colId xmlns:a16="http://schemas.microsoft.com/office/drawing/2014/main" val="20000"/>
                    </a:ext>
                  </a:extLst>
                </a:gridCol>
                <a:gridCol w="8119872">
                  <a:extLst>
                    <a:ext uri="{9D8B030D-6E8A-4147-A177-3AD203B41FA5}">
                      <a16:colId xmlns:a16="http://schemas.microsoft.com/office/drawing/2014/main" val="20001"/>
                    </a:ext>
                  </a:extLst>
                </a:gridCol>
              </a:tblGrid>
              <a:tr h="370840">
                <a:tc>
                  <a:txBody>
                    <a:bodyPr/>
                    <a:lstStyle/>
                    <a:p>
                      <a:pPr marL="0" indent="0" algn="l">
                        <a:buNone/>
                      </a:pPr>
                      <a:r>
                        <a:t>Guest Operating System Type</a:t>
                      </a:r>
                    </a:p>
                  </a:txBody>
                  <a:tcPr/>
                </a:tc>
                <a:tc>
                  <a:txBody>
                    <a:bodyPr/>
                    <a:lstStyle/>
                    <a:p>
                      <a:pPr marL="0" indent="0" algn="l">
                        <a:buNone/>
                      </a:pPr>
                      <a:r>
                        <a:t>VMware Tools Installation Method</a:t>
                      </a:r>
                    </a:p>
                  </a:txBody>
                  <a:tcPr/>
                </a:tc>
                <a:extLst>
                  <a:ext uri="{0D108BD9-81ED-4DB2-BD59-A6C34878D82A}">
                    <a16:rowId xmlns:a16="http://schemas.microsoft.com/office/drawing/2014/main" val="10000"/>
                  </a:ext>
                </a:extLst>
              </a:tr>
              <a:tr h="370840">
                <a:tc>
                  <a:txBody>
                    <a:bodyPr/>
                    <a:lstStyle/>
                    <a:p>
                      <a:pPr marL="0" indent="0" algn="l">
                        <a:buNone/>
                      </a:pPr>
                      <a:r>
                        <a:t>Microsoft Windows</a:t>
                      </a:r>
                    </a:p>
                  </a:txBody>
                  <a:tcPr/>
                </a:tc>
                <a:tc>
                  <a:txBody>
                    <a:bodyPr/>
                    <a:lstStyle/>
                    <a:p>
                      <a:pPr marL="0" indent="0" algn="l">
                        <a:buNone/>
                      </a:pPr>
                      <a:r>
                        <a:t>Install from </a:t>
                      </a:r>
                      <a:r>
                        <a:rPr lang="en-US" sz="2000" dirty="0">
                          <a:solidFill>
                            <a:srgbClr val="000000"/>
                          </a:solidFill>
                          <a:latin typeface="Courier New" panose="02070309020205020404" pitchFamily="49" charset="0"/>
                          <a:cs typeface="Courier New" pitchFamily="49" charset="0"/>
                        </a:rPr>
                        <a:t>windows.iso</a:t>
                      </a:r>
                      <a:r>
                        <a:t> for Vista and later guests.</a:t>
                      </a:r>
                    </a:p>
                  </a:txBody>
                  <a:tcPr/>
                </a:tc>
                <a:extLst>
                  <a:ext uri="{0D108BD9-81ED-4DB2-BD59-A6C34878D82A}">
                    <a16:rowId xmlns:a16="http://schemas.microsoft.com/office/drawing/2014/main" val="10001"/>
                  </a:ext>
                </a:extLst>
              </a:tr>
              <a:tr h="370840">
                <a:tc rowSpan="2">
                  <a:txBody>
                    <a:bodyPr/>
                    <a:lstStyle/>
                    <a:p>
                      <a:pPr marL="0" indent="0" algn="l">
                        <a:buNone/>
                      </a:pPr>
                      <a:r>
                        <a:t>Linux</a:t>
                      </a:r>
                    </a:p>
                  </a:txBody>
                  <a:tcPr/>
                </a:tc>
                <a:tc>
                  <a:txBody>
                    <a:bodyPr/>
                    <a:lstStyle/>
                    <a:p>
                      <a:pPr marL="0" indent="0" algn="l">
                        <a:buNone/>
                      </a:pPr>
                      <a:r>
                        <a:t>To allow vSphere to manage the installation, install from </a:t>
                      </a:r>
                      <a:r>
                        <a:rPr lang="en-US" sz="2000" dirty="0">
                          <a:solidFill>
                            <a:srgbClr val="000000"/>
                          </a:solidFill>
                          <a:latin typeface="Courier New" panose="02070309020205020404" pitchFamily="49" charset="0"/>
                          <a:cs typeface="Courier New" pitchFamily="49" charset="0"/>
                        </a:rPr>
                        <a:t>linux.iso</a:t>
                      </a:r>
                      <a:r>
                        <a:t>.</a:t>
                      </a:r>
                    </a:p>
                  </a:txBody>
                  <a:tcPr/>
                </a:tc>
                <a:extLst>
                  <a:ext uri="{0D108BD9-81ED-4DB2-BD59-A6C34878D82A}">
                    <a16:rowId xmlns:a16="http://schemas.microsoft.com/office/drawing/2014/main" val="10002"/>
                  </a:ext>
                </a:extLst>
              </a:tr>
              <a:tr h="370840">
                <a:tc vMerge="1">
                  <a:txBody>
                    <a:bodyPr/>
                    <a:lstStyle/>
                    <a:p>
                      <a:endParaRPr/>
                    </a:p>
                  </a:txBody>
                  <a:tcPr/>
                </a:tc>
                <a:tc>
                  <a:txBody>
                    <a:bodyPr/>
                    <a:lstStyle/>
                    <a:p>
                      <a:pPr marL="0" indent="0" algn="l">
                        <a:buNone/>
                      </a:pPr>
                      <a:r>
                        <a:t>To allow the guest OS to manage the installation, use </a:t>
                      </a:r>
                      <a:r>
                        <a:rPr lang="en-US" sz="2000" dirty="0">
                          <a:solidFill>
                            <a:srgbClr val="000000"/>
                          </a:solidFill>
                          <a:latin typeface="Courier New" panose="02070309020205020404" pitchFamily="49" charset="0"/>
                          <a:cs typeface="Courier New" pitchFamily="49" charset="0"/>
                        </a:rPr>
                        <a:t>open-vm-tools</a:t>
                      </a:r>
                      <a:r>
                        <a:t>, available in various Linux package management systems, such as </a:t>
                      </a:r>
                      <a:r>
                        <a:rPr lang="en-US" sz="2000" dirty="0">
                          <a:solidFill>
                            <a:srgbClr val="000000"/>
                          </a:solidFill>
                          <a:latin typeface="Courier New" panose="02070309020205020404" pitchFamily="49" charset="0"/>
                          <a:cs typeface="Courier New" pitchFamily="49" charset="0"/>
                        </a:rPr>
                        <a:t>yum</a:t>
                      </a:r>
                      <a:r>
                        <a:t>, </a:t>
                      </a:r>
                      <a:r>
                        <a:rPr lang="en-US" sz="2000" dirty="0">
                          <a:solidFill>
                            <a:srgbClr val="000000"/>
                          </a:solidFill>
                          <a:latin typeface="Courier New" panose="02070309020205020404" pitchFamily="49" charset="0"/>
                          <a:cs typeface="Courier New" pitchFamily="49" charset="0"/>
                        </a:rPr>
                        <a:t>apt</a:t>
                      </a:r>
                      <a:r>
                        <a:t>, or </a:t>
                      </a:r>
                      <a:r>
                        <a:rPr lang="en-US" sz="2000" dirty="0">
                          <a:solidFill>
                            <a:srgbClr val="000000"/>
                          </a:solidFill>
                          <a:latin typeface="Courier New" panose="02070309020205020404" pitchFamily="49" charset="0"/>
                          <a:cs typeface="Courier New" pitchFamily="49" charset="0"/>
                        </a:rPr>
                        <a:t>rpm</a:t>
                      </a:r>
                      <a:r>
                        <a:t>.</a:t>
                      </a:r>
                    </a:p>
                  </a:txBody>
                  <a:tcPr/>
                </a:tc>
                <a:extLst>
                  <a:ext uri="{0D108BD9-81ED-4DB2-BD59-A6C34878D82A}">
                    <a16:rowId xmlns:a16="http://schemas.microsoft.com/office/drawing/2014/main" val="10003"/>
                  </a:ext>
                </a:extLst>
              </a:tr>
              <a:tr h="370840">
                <a:tc>
                  <a:txBody>
                    <a:bodyPr/>
                    <a:lstStyle/>
                    <a:p>
                      <a:pPr marL="0" indent="0" algn="l">
                        <a:buNone/>
                      </a:pPr>
                      <a:r>
                        <a:t>MacOS</a:t>
                      </a:r>
                    </a:p>
                  </a:txBody>
                  <a:tcPr/>
                </a:tc>
                <a:tc>
                  <a:txBody>
                    <a:bodyPr/>
                    <a:lstStyle/>
                    <a:p>
                      <a:pPr marL="0" indent="0" algn="l">
                        <a:buNone/>
                      </a:pPr>
                      <a:r>
                        <a:t>Install from </a:t>
                      </a:r>
                      <a:r>
                        <a:rPr lang="en-US" sz="2000" dirty="0">
                          <a:solidFill>
                            <a:srgbClr val="000000"/>
                          </a:solidFill>
                          <a:latin typeface="Courier New" panose="02070309020205020404" pitchFamily="49" charset="0"/>
                          <a:cs typeface="Courier New" pitchFamily="49" charset="0"/>
                        </a:rPr>
                        <a:t>darwin.iso</a:t>
                      </a:r>
                      <a:r>
                        <a:t> for Mac OS X versions 10.11 and later.</a:t>
                      </a:r>
                    </a:p>
                  </a:txBody>
                  <a:tcPr/>
                </a:tc>
                <a:extLst>
                  <a:ext uri="{0D108BD9-81ED-4DB2-BD59-A6C34878D82A}">
                    <a16:rowId xmlns:a16="http://schemas.microsoft.com/office/drawing/2014/main" val="10004"/>
                  </a:ext>
                </a:extLst>
              </a:tr>
              <a:tr h="370840">
                <a:tc>
                  <a:txBody>
                    <a:bodyPr/>
                    <a:lstStyle/>
                    <a:p>
                      <a:pPr marL="0" indent="0" algn="l">
                        <a:buNone/>
                      </a:pPr>
                      <a:r>
                        <a:t>Solaris</a:t>
                      </a:r>
                    </a:p>
                  </a:txBody>
                  <a:tcPr/>
                </a:tc>
                <a:tc>
                  <a:txBody>
                    <a:bodyPr/>
                    <a:lstStyle/>
                    <a:p>
                      <a:pPr marL="0" indent="0" algn="l">
                        <a:buNone/>
                      </a:pPr>
                      <a:r>
                        <a:t>Install from </a:t>
                      </a:r>
                      <a:r>
                        <a:rPr lang="en-US" sz="2000" dirty="0">
                          <a:solidFill>
                            <a:srgbClr val="000000"/>
                          </a:solidFill>
                          <a:latin typeface="Courier New" panose="02070309020205020404" pitchFamily="49" charset="0"/>
                          <a:cs typeface="Courier New" pitchFamily="49" charset="0"/>
                        </a:rPr>
                        <a:t>solaris.iso</a:t>
                      </a:r>
                      <a:r>
                        <a:t> for Solaris versions 10 and later.</a:t>
                      </a:r>
                    </a:p>
                  </a:txBody>
                  <a:tcPr/>
                </a:tc>
                <a:extLst>
                  <a:ext uri="{0D108BD9-81ED-4DB2-BD59-A6C34878D82A}">
                    <a16:rowId xmlns:a16="http://schemas.microsoft.com/office/drawing/2014/main" val="10005"/>
                  </a:ext>
                </a:extLst>
              </a:tr>
            </a:tbl>
          </a:graphicData>
        </a:graphic>
      </p:graphicFrame>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756|1129"/>
          <p:cNvPicPr>
            <a:picLocks noGrp="1" noChangeAspect="1"/>
          </p:cNvPicPr>
          <p:nvPr>
            <p:ph sz="half" idx="12"/>
          </p:nvPr>
        </p:nvPicPr>
        <p:blipFill>
          <a:blip r:embed="rId4"/>
          <a:stretch>
            <a:fillRect/>
          </a:stretch>
        </p:blipFill>
        <p:spPr>
          <a:xfrm>
            <a:off x="2496751" y="1583697"/>
            <a:ext cx="7198497" cy="4628191"/>
          </a:xfrm>
          <a:prstGeom prst="rect">
            <a:avLst/>
          </a:prstGeom>
        </p:spPr>
      </p:pic>
      <p:sp>
        <p:nvSpPr>
          <p:cNvPr id="2" name="Title 1"/>
          <p:cNvSpPr>
            <a:spLocks noGrp="1"/>
          </p:cNvSpPr>
          <p:nvPr>
            <p:ph type="title"/>
          </p:nvPr>
        </p:nvSpPr>
        <p:spPr>
          <a:xfrm>
            <a:off x="609600" y="330200"/>
            <a:ext cx="10972800" cy="355600"/>
          </a:xfrm>
        </p:spPr>
        <p:txBody>
          <a:bodyPr/>
          <a:lstStyle/>
          <a:p>
            <a:r>
              <a:t>Downloading VMware Tools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You can download a specific version of VMware Tools from the VMware vSphere product download page.</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3 - 15</a:t>
            </a:r>
            <a:endParaRPr lang="en-US" dirty="0"/>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Labs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Lab: Creating a Virtual Machine</a:t>
            </a:r>
            <a:br/>
            <a:r>
              <a:t>Lab: Installing VMware Tools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3 - 16</a:t>
            </a:r>
            <a:endParaRPr lang="en-US" dirty="0"/>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Lab 3: Creating a Virtual Machine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Use VMware Host Client to create and delete a virtual machine:</a:t>
            </a:r>
          </a:p>
          <a:p>
            <a:pPr>
              <a:buFont typeface="+mj-lt"/>
              <a:buAutoNum type="arabicPeriod"/>
            </a:pPr>
            <a:r>
              <a:t>Create a Virtual Machine</a:t>
            </a:r>
          </a:p>
          <a:p>
            <a:pPr>
              <a:buFont typeface="+mj-lt"/>
              <a:buAutoNum type="arabicPeriod" startAt="2"/>
            </a:pPr>
            <a:r>
              <a:t>Delete the Virtual Machine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3 - 17</a:t>
            </a:r>
            <a:endParaRPr lang="en-US" dirty="0"/>
          </a:p>
        </p:txBody>
      </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Lab 4: Installing VMware Tools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Use VMware Host Client to install VMware Tools into an existing Windows VM:</a:t>
            </a:r>
          </a:p>
          <a:p>
            <a:pPr>
              <a:buFont typeface="+mj-lt"/>
              <a:buAutoNum type="arabicPeriod"/>
            </a:pPr>
            <a:r>
              <a:t>Power On and Open a Console to the VM</a:t>
            </a:r>
          </a:p>
          <a:p>
            <a:pPr>
              <a:buFont typeface="+mj-lt"/>
              <a:buAutoNum type="arabicPeriod" startAt="2"/>
            </a:pPr>
            <a:r>
              <a:t>Install VMware Tools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3 - 18</a:t>
            </a:r>
            <a:endParaRPr lang="en-US" dirty="0"/>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Create and provision a virtual machine</a:t>
            </a:r>
          </a:p>
          <a:p>
            <a:pPr>
              <a:buFont typeface="Arial" pitchFamily="34" charset="0"/>
              <a:buChar char="•"/>
            </a:pPr>
            <a:r>
              <a:t>Describe how to import a virtual appliance OVF template</a:t>
            </a:r>
          </a:p>
          <a:p>
            <a:pPr>
              <a:buFont typeface="Arial" pitchFamily="34" charset="0"/>
              <a:buChar char="•"/>
            </a:pPr>
            <a:r>
              <a:t>Explain the importance of VMware Tools</a:t>
            </a:r>
          </a:p>
          <a:p>
            <a:pPr>
              <a:buFont typeface="Arial" pitchFamily="34" charset="0"/>
              <a:buChar char="•"/>
            </a:pPr>
            <a:r>
              <a:t>Install VMware Tools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3 - 19</a:t>
            </a:r>
            <a:endParaRPr lang="en-US" dirty="0"/>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Importance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You can create a virtual machine in several ways. Choosing the correct method can save you time and make the deployment process manageable and scalable.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3 - 2</a:t>
            </a:r>
            <a:endParaRPr lang="en-US" dirty="0"/>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2: Virtual Machine Hardware Deep Dive</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0266"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Identify the files that make up a VM</a:t>
            </a:r>
          </a:p>
          <a:p>
            <a:pPr>
              <a:buFont typeface="Arial" pitchFamily="34" charset="0"/>
              <a:buChar char="•"/>
            </a:pPr>
            <a:r>
              <a:t>Compare VM hardware versions</a:t>
            </a:r>
          </a:p>
          <a:p>
            <a:pPr>
              <a:buFont typeface="Arial" pitchFamily="34" charset="0"/>
              <a:buChar char="•"/>
            </a:pPr>
            <a:r>
              <a:t>Recognize the components of a VM</a:t>
            </a:r>
          </a:p>
          <a:p>
            <a:pPr>
              <a:buFont typeface="Arial" pitchFamily="34" charset="0"/>
              <a:buChar char="•"/>
            </a:pPr>
            <a:r>
              <a:t>Navigate the vSphere Client and examine VM settings</a:t>
            </a:r>
          </a:p>
          <a:p>
            <a:pPr>
              <a:buFont typeface="Arial" pitchFamily="34" charset="0"/>
              <a:buChar char="•"/>
            </a:pPr>
            <a:r>
              <a:t>Identify methods for accessing a VM console</a:t>
            </a:r>
          </a:p>
          <a:p>
            <a:pPr>
              <a:buFont typeface="Arial" pitchFamily="34" charset="0"/>
              <a:buChar char="•"/>
            </a:pPr>
            <a:r>
              <a:t>Identify virtual network adapters, including the enhanced VMXNET3</a:t>
            </a:r>
          </a:p>
          <a:p>
            <a:pPr>
              <a:buFont typeface="Arial" pitchFamily="34" charset="0"/>
              <a:buChar char="•"/>
            </a:pPr>
            <a:r>
              <a:t>Distinguish between types of virtual disk provisioning</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3 - 21</a:t>
            </a:r>
            <a:endParaRPr lang="en-US" dirty="0"/>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Virtual Machine Encapsulation</a:t>
            </a:r>
          </a:p>
        </p:txBody>
      </p:sp>
      <p:pic>
        <p:nvPicPr>
          <p:cNvPr id="3" name="Content Placeholder 2|133|150"/>
          <p:cNvPicPr>
            <a:picLocks noGrp="1" noChangeAspect="1"/>
          </p:cNvPicPr>
          <p:nvPr>
            <p:ph sz="half" idx="1"/>
          </p:nvPr>
        </p:nvPicPr>
        <p:blipFill>
          <a:blip r:embed="rId4"/>
          <a:stretch>
            <a:fillRect/>
          </a:stretch>
        </p:blipFill>
        <p:spPr>
          <a:xfrm>
            <a:off x="5509178" y="914400"/>
            <a:ext cx="4845286" cy="5467350"/>
          </a:xfrm>
          <a:prstGeom prst="rect">
            <a:avLst/>
          </a:prstGeom>
        </p:spPr>
      </p:pic>
      <p:sp>
        <p:nvSpPr>
          <p:cNvPr id="4" name="Content Placeholder 3"/>
          <p:cNvSpPr>
            <a:spLocks noGrp="1"/>
          </p:cNvSpPr>
          <p:nvPr>
            <p:ph sz="half" idx="2"/>
          </p:nvPr>
        </p:nvSpPr>
        <p:spPr>
          <a:xfrm>
            <a:off x="609600" y="914400"/>
            <a:ext cx="3636000" cy="546735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vSphere encapsulates each VM into a set of VM files.</a:t>
            </a:r>
          </a:p>
          <a:p>
            <a:pPr marL="0" indent="0">
              <a:buNone/>
            </a:pPr>
            <a:r>
              <a:t>VM files are stored in directories on a VMFS, NFS, vSAN, or vSphere Virtual Volumes datastore.</a:t>
            </a:r>
          </a:p>
        </p:txBody>
      </p:sp>
      <p:sp>
        <p:nvSpPr>
          <p:cNvPr id="5" name="Footer Placeholder 4">
            <a:extLst>
              <a:ext uri="{FF2B5EF4-FFF2-40B4-BE49-F238E27FC236}">
                <a16:creationId xmlns:a16="http://schemas.microsoft.com/office/drawing/2014/main" id="{548F23CA-9C87-4559-89F8-42A3CC9D03F3}"/>
              </a:ext>
            </a:extLst>
          </p:cNvPr>
          <p:cNvSpPr>
            <a:spLocks noGrp="1"/>
          </p:cNvSpPr>
          <p:nvPr>
            <p:ph type="ftr" sz="quarter" idx="10"/>
          </p:nvPr>
        </p:nvSpPr>
        <p:spPr/>
        <p:txBody>
          <a:bodyPr/>
          <a:lstStyle/>
          <a:p>
            <a:pPr>
              <a:lnSpc>
                <a:spcPct val="90000"/>
              </a:lnSpc>
            </a:pPr>
            <a:r>
              <a:rPr lang="en-US"/>
              <a:t>VMware vSphere: Install, Configure, Manage [V7]      |     3 - 22</a:t>
            </a:r>
            <a:endParaRPr lang="en-US" dirty="0"/>
          </a:p>
        </p:txBody>
      </p:sp>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77|150"/>
          <p:cNvPicPr>
            <a:picLocks noGrp="1" noChangeAspect="1"/>
          </p:cNvPicPr>
          <p:nvPr>
            <p:ph sz="half" idx="12"/>
          </p:nvPr>
        </p:nvPicPr>
        <p:blipFill>
          <a:blip r:embed="rId4"/>
          <a:stretch>
            <a:fillRect/>
          </a:stretch>
        </p:blipFill>
        <p:spPr>
          <a:xfrm>
            <a:off x="3365190" y="1583697"/>
            <a:ext cx="5461619" cy="4628191"/>
          </a:xfrm>
          <a:prstGeom prst="rect">
            <a:avLst/>
          </a:prstGeom>
        </p:spPr>
      </p:pic>
      <p:sp>
        <p:nvSpPr>
          <p:cNvPr id="2" name="Title 1"/>
          <p:cNvSpPr>
            <a:spLocks noGrp="1"/>
          </p:cNvSpPr>
          <p:nvPr>
            <p:ph type="title"/>
          </p:nvPr>
        </p:nvSpPr>
        <p:spPr>
          <a:xfrm>
            <a:off x="609600" y="330200"/>
            <a:ext cx="10972800" cy="355600"/>
          </a:xfrm>
        </p:spPr>
        <p:txBody>
          <a:bodyPr/>
          <a:lstStyle/>
          <a:p>
            <a:r>
              <a:t>About Virtual Machine Files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A VM includes a set of related files.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3 - 23</a:t>
            </a:r>
            <a:endParaRPr lang="en-US" dirty="0"/>
          </a:p>
        </p:txBody>
      </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288|150"/>
          <p:cNvPicPr>
            <a:picLocks noGrp="1" noChangeAspect="1"/>
          </p:cNvPicPr>
          <p:nvPr>
            <p:ph sz="half" idx="12"/>
          </p:nvPr>
        </p:nvPicPr>
        <p:blipFill>
          <a:blip r:embed="rId4"/>
          <a:stretch>
            <a:fillRect/>
          </a:stretch>
        </p:blipFill>
        <p:spPr>
          <a:xfrm>
            <a:off x="1646495" y="1583697"/>
            <a:ext cx="8899009" cy="4628191"/>
          </a:xfrm>
          <a:prstGeom prst="rect">
            <a:avLst/>
          </a:prstGeom>
        </p:spPr>
      </p:pic>
      <p:sp>
        <p:nvSpPr>
          <p:cNvPr id="2" name="Title 1"/>
          <p:cNvSpPr>
            <a:spLocks noGrp="1"/>
          </p:cNvSpPr>
          <p:nvPr>
            <p:ph type="title"/>
          </p:nvPr>
        </p:nvSpPr>
        <p:spPr>
          <a:xfrm>
            <a:off x="609600" y="330200"/>
            <a:ext cx="10972800" cy="355600"/>
          </a:xfrm>
        </p:spPr>
        <p:txBody>
          <a:bodyPr/>
          <a:lstStyle/>
          <a:p>
            <a:r>
              <a:t>About VM Virtual Hardware</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A VM uses virtual hardware.</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3 - 24</a:t>
            </a:r>
            <a:endParaRPr lang="en-US" dirty="0"/>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The virtual hardware version, or VM compatibility level, determines the operating system functions that a VM supports.</a:t>
            </a:r>
          </a:p>
          <a:p>
            <a:pPr marL="0" indent="0">
              <a:buNone/>
            </a:pPr>
            <a:r>
              <a:t>Do not use a later version that is not supported by the VMware product.</a:t>
            </a:r>
          </a:p>
        </p:txBody>
      </p:sp>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Virtual Hardware Versions</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3 - 25</a:t>
            </a:r>
            <a:endParaRPr lang="en-US" dirty="0"/>
          </a:p>
        </p:txBody>
      </p:sp>
      <p:graphicFrame>
        <p:nvGraphicFramePr>
          <p:cNvPr id="10285" name="Table 1"/>
          <p:cNvGraphicFramePr>
            <a:graphicFrameLocks noGrp="1"/>
          </p:cNvGraphicFramePr>
          <p:nvPr/>
        </p:nvGraphicFramePr>
        <p:xfrm>
          <a:off x="609600" y="2756290"/>
          <a:ext cx="10972800" cy="2595880"/>
        </p:xfrm>
        <a:graphic>
          <a:graphicData uri="http://schemas.openxmlformats.org/drawingml/2006/table">
            <a:tbl>
              <a:tblPr firstRow="1" bandRow="1">
                <a:tableStyleId>{6E25E649-3F16-4E02-A733-19D2CDBF48F0}</a:tableStyleId>
              </a:tblPr>
              <a:tblGrid>
                <a:gridCol w="5486400">
                  <a:extLst>
                    <a:ext uri="{9D8B030D-6E8A-4147-A177-3AD203B41FA5}">
                      <a16:colId xmlns:a16="http://schemas.microsoft.com/office/drawing/2014/main" val="20000"/>
                    </a:ext>
                  </a:extLst>
                </a:gridCol>
                <a:gridCol w="5486400">
                  <a:extLst>
                    <a:ext uri="{9D8B030D-6E8A-4147-A177-3AD203B41FA5}">
                      <a16:colId xmlns:a16="http://schemas.microsoft.com/office/drawing/2014/main" val="20001"/>
                    </a:ext>
                  </a:extLst>
                </a:gridCol>
              </a:tblGrid>
              <a:tr h="370840">
                <a:tc>
                  <a:txBody>
                    <a:bodyPr/>
                    <a:lstStyle/>
                    <a:p>
                      <a:pPr marL="0" indent="0" algn="l">
                        <a:buNone/>
                      </a:pPr>
                      <a:r>
                        <a:t>Compatibility</a:t>
                      </a:r>
                    </a:p>
                  </a:txBody>
                  <a:tcPr/>
                </a:tc>
                <a:tc>
                  <a:txBody>
                    <a:bodyPr/>
                    <a:lstStyle/>
                    <a:p>
                      <a:pPr marL="0" indent="0" algn="l">
                        <a:buNone/>
                      </a:pPr>
                      <a:r>
                        <a:t>Virtual Hardware Version</a:t>
                      </a:r>
                    </a:p>
                  </a:txBody>
                  <a:tcPr/>
                </a:tc>
                <a:extLst>
                  <a:ext uri="{0D108BD9-81ED-4DB2-BD59-A6C34878D82A}">
                    <a16:rowId xmlns:a16="http://schemas.microsoft.com/office/drawing/2014/main" val="10000"/>
                  </a:ext>
                </a:extLst>
              </a:tr>
              <a:tr h="370840">
                <a:tc>
                  <a:txBody>
                    <a:bodyPr/>
                    <a:lstStyle/>
                    <a:p>
                      <a:pPr marL="0" indent="0" algn="l">
                        <a:buNone/>
                      </a:pPr>
                      <a:r>
                        <a:t>ESXi 7.0</a:t>
                      </a:r>
                    </a:p>
                  </a:txBody>
                  <a:tcPr/>
                </a:tc>
                <a:tc>
                  <a:txBody>
                    <a:bodyPr/>
                    <a:lstStyle/>
                    <a:p>
                      <a:pPr marL="0" indent="0" algn="l">
                        <a:buNone/>
                      </a:pPr>
                      <a:r>
                        <a:t>17</a:t>
                      </a:r>
                    </a:p>
                  </a:txBody>
                  <a:tcPr/>
                </a:tc>
                <a:extLst>
                  <a:ext uri="{0D108BD9-81ED-4DB2-BD59-A6C34878D82A}">
                    <a16:rowId xmlns:a16="http://schemas.microsoft.com/office/drawing/2014/main" val="10001"/>
                  </a:ext>
                </a:extLst>
              </a:tr>
              <a:tr h="370840">
                <a:tc>
                  <a:txBody>
                    <a:bodyPr/>
                    <a:lstStyle/>
                    <a:p>
                      <a:pPr marL="0" indent="0" algn="l">
                        <a:buNone/>
                      </a:pPr>
                      <a:r>
                        <a:t>ESXi 6.7 U2 and later</a:t>
                      </a:r>
                    </a:p>
                  </a:txBody>
                  <a:tcPr/>
                </a:tc>
                <a:tc>
                  <a:txBody>
                    <a:bodyPr/>
                    <a:lstStyle/>
                    <a:p>
                      <a:pPr marL="0" indent="0" algn="l">
                        <a:buNone/>
                      </a:pPr>
                      <a:r>
                        <a:t>15</a:t>
                      </a:r>
                    </a:p>
                  </a:txBody>
                  <a:tcPr/>
                </a:tc>
                <a:extLst>
                  <a:ext uri="{0D108BD9-81ED-4DB2-BD59-A6C34878D82A}">
                    <a16:rowId xmlns:a16="http://schemas.microsoft.com/office/drawing/2014/main" val="10002"/>
                  </a:ext>
                </a:extLst>
              </a:tr>
              <a:tr h="370840">
                <a:tc>
                  <a:txBody>
                    <a:bodyPr/>
                    <a:lstStyle/>
                    <a:p>
                      <a:pPr marL="0" indent="0" algn="l">
                        <a:buNone/>
                      </a:pPr>
                      <a:r>
                        <a:t>ESXi 6.7 and later</a:t>
                      </a:r>
                    </a:p>
                  </a:txBody>
                  <a:tcPr/>
                </a:tc>
                <a:tc>
                  <a:txBody>
                    <a:bodyPr/>
                    <a:lstStyle/>
                    <a:p>
                      <a:pPr marL="0" indent="0" algn="l">
                        <a:buNone/>
                      </a:pPr>
                      <a:r>
                        <a:t>14</a:t>
                      </a:r>
                    </a:p>
                  </a:txBody>
                  <a:tcPr/>
                </a:tc>
                <a:extLst>
                  <a:ext uri="{0D108BD9-81ED-4DB2-BD59-A6C34878D82A}">
                    <a16:rowId xmlns:a16="http://schemas.microsoft.com/office/drawing/2014/main" val="10003"/>
                  </a:ext>
                </a:extLst>
              </a:tr>
              <a:tr h="370840">
                <a:tc>
                  <a:txBody>
                    <a:bodyPr/>
                    <a:lstStyle/>
                    <a:p>
                      <a:pPr marL="0" indent="0" algn="l">
                        <a:buNone/>
                      </a:pPr>
                      <a:r>
                        <a:t>ESXi 6.5 and later</a:t>
                      </a:r>
                    </a:p>
                  </a:txBody>
                  <a:tcPr/>
                </a:tc>
                <a:tc>
                  <a:txBody>
                    <a:bodyPr/>
                    <a:lstStyle/>
                    <a:p>
                      <a:pPr marL="0" indent="0" algn="l">
                        <a:buNone/>
                      </a:pPr>
                      <a:r>
                        <a:t>13</a:t>
                      </a:r>
                    </a:p>
                  </a:txBody>
                  <a:tcPr/>
                </a:tc>
                <a:extLst>
                  <a:ext uri="{0D108BD9-81ED-4DB2-BD59-A6C34878D82A}">
                    <a16:rowId xmlns:a16="http://schemas.microsoft.com/office/drawing/2014/main" val="10004"/>
                  </a:ext>
                </a:extLst>
              </a:tr>
              <a:tr h="370840">
                <a:tc>
                  <a:txBody>
                    <a:bodyPr/>
                    <a:lstStyle/>
                    <a:p>
                      <a:pPr marL="0" indent="0" algn="l">
                        <a:buNone/>
                      </a:pPr>
                      <a:r>
                        <a:t>ESXi 6.0 and later</a:t>
                      </a:r>
                    </a:p>
                  </a:txBody>
                  <a:tcPr/>
                </a:tc>
                <a:tc>
                  <a:txBody>
                    <a:bodyPr/>
                    <a:lstStyle/>
                    <a:p>
                      <a:pPr marL="0" indent="0" algn="l">
                        <a:buNone/>
                      </a:pPr>
                      <a:r>
                        <a:t>11</a:t>
                      </a:r>
                    </a:p>
                  </a:txBody>
                  <a:tcPr/>
                </a:tc>
                <a:extLst>
                  <a:ext uri="{0D108BD9-81ED-4DB2-BD59-A6C34878D82A}">
                    <a16:rowId xmlns:a16="http://schemas.microsoft.com/office/drawing/2014/main" val="10005"/>
                  </a:ext>
                </a:extLst>
              </a:tr>
              <a:tr h="370840">
                <a:tc gridSpan="2">
                  <a:txBody>
                    <a:bodyPr/>
                    <a:lstStyle/>
                    <a:p>
                      <a:pPr marL="0" indent="0" algn="l">
                        <a:buNone/>
                      </a:pPr>
                      <a:r>
                        <a:t>Virtual hardware versions 12 and 16 are specific to Workstation and Fusion Pro.</a:t>
                      </a:r>
                    </a:p>
                  </a:txBody>
                  <a:tcPr/>
                </a:tc>
                <a:tc hMerge="1">
                  <a:txBody>
                    <a:bodyPr/>
                    <a:lstStyle/>
                    <a:p>
                      <a:endParaRPr/>
                    </a:p>
                  </a:txBody>
                  <a:tcPr/>
                </a:tc>
                <a:extLst>
                  <a:ext uri="{0D108BD9-81ED-4DB2-BD59-A6C34878D82A}">
                    <a16:rowId xmlns:a16="http://schemas.microsoft.com/office/drawing/2014/main" val="10006"/>
                  </a:ext>
                </a:extLst>
              </a:tr>
            </a:tbl>
          </a:graphicData>
        </a:graphic>
      </p:graphicFrame>
    </p:spTree>
    <p:custDataLst>
      <p:tags r:id="rId1"/>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About CPU and Memory</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You can add, change, or configure CPU and memory resources to improve VM performance.</a:t>
            </a:r>
          </a:p>
          <a:p>
            <a:pPr marL="0" lvl="0" indent="0">
              <a:spcBef>
                <a:spcPts val="0"/>
              </a:spcBef>
              <a:spcAft>
                <a:spcPts val="0"/>
              </a:spcAft>
              <a:buNone/>
            </a:pPr>
            <a:r>
              <a:rPr lang="en-US" sz="2000" dirty="0">
                <a:solidFill>
                  <a:schemeClr val="tx2"/>
                </a:solidFill>
                <a:cs typeface="Calibri" pitchFamily="34" charset="0"/>
              </a:rPr>
              <a:t>The maximum number of virtual CPUs (vCPUs) that you can assign to a VM depends on the following factors:</a:t>
            </a:r>
          </a:p>
          <a:p>
            <a:pPr>
              <a:buFont typeface="Arial" pitchFamily="34" charset="0"/>
              <a:buChar char="•"/>
            </a:pPr>
            <a:r>
              <a:t>The number of logical CPUs on the host</a:t>
            </a:r>
          </a:p>
          <a:p>
            <a:pPr>
              <a:buFont typeface="Arial" pitchFamily="34" charset="0"/>
              <a:buChar char="•"/>
            </a:pPr>
            <a:r>
              <a:t>The type of installed guest operating system</a:t>
            </a:r>
          </a:p>
          <a:p>
            <a:pPr marL="0" indent="0">
              <a:buNone/>
            </a:pPr>
            <a:r>
              <a:t>A VM running on an ESXi 7.0 host can have up to 256 vCPUs.</a:t>
            </a:r>
          </a:p>
          <a:p>
            <a:pPr marL="0" indent="0">
              <a:buNone/>
            </a:pPr>
            <a:r>
              <a:t>The maximum memory size of a VM depends on the VM’s compatibility setting.</a:t>
            </a:r>
          </a:p>
          <a:p>
            <a:pPr marL="0" indent="0">
              <a:buNone/>
            </a:pPr>
            <a:r>
              <a:t>The maximum memory size of a VM with ESXi 7.0 compatibility running on ESXi 7.0 is 6 TB.</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3 - 26</a:t>
            </a:r>
            <a:endParaRPr lang="en-US" dirty="0"/>
          </a:p>
        </p:txBody>
      </p:sp>
    </p:spTree>
    <p:custDataLst>
      <p:tags r:id="rId1"/>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About Virtual Storage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Virtual disks are connected to virtual storage adapters.</a:t>
            </a:r>
          </a:p>
          <a:p>
            <a:pPr marL="0" lvl="0" indent="0">
              <a:spcBef>
                <a:spcPts val="0"/>
              </a:spcBef>
              <a:spcAft>
                <a:spcPts val="0"/>
              </a:spcAft>
              <a:buNone/>
            </a:pPr>
            <a:r>
              <a:rPr lang="en-US" sz="2000" dirty="0">
                <a:solidFill>
                  <a:schemeClr val="tx2"/>
                </a:solidFill>
                <a:cs typeface="Calibri" pitchFamily="34" charset="0"/>
              </a:rPr>
              <a:t>The ESXi host offers VMs several choices in storage adapters:</a:t>
            </a:r>
          </a:p>
          <a:p>
            <a:pPr>
              <a:buFont typeface="Arial" pitchFamily="34" charset="0"/>
              <a:buChar char="•"/>
            </a:pPr>
            <a:r>
              <a:t>BusLogic Parallel</a:t>
            </a:r>
          </a:p>
          <a:p>
            <a:pPr>
              <a:buFont typeface="Arial" pitchFamily="34" charset="0"/>
              <a:buChar char="•"/>
            </a:pPr>
            <a:r>
              <a:t>LSI Logic Parallel</a:t>
            </a:r>
          </a:p>
          <a:p>
            <a:pPr>
              <a:buFont typeface="Arial" pitchFamily="34" charset="0"/>
              <a:buChar char="•"/>
            </a:pPr>
            <a:r>
              <a:t>LSI Logic SAS </a:t>
            </a:r>
          </a:p>
          <a:p>
            <a:pPr>
              <a:buFont typeface="Arial" pitchFamily="34" charset="0"/>
              <a:buChar char="•"/>
            </a:pPr>
            <a:r>
              <a:t>VMware Paravirtual SCSI</a:t>
            </a:r>
          </a:p>
          <a:p>
            <a:pPr>
              <a:buFont typeface="Arial" pitchFamily="34" charset="0"/>
              <a:buChar char="•"/>
            </a:pPr>
            <a:r>
              <a:t>AHCI SATA controller</a:t>
            </a:r>
          </a:p>
          <a:p>
            <a:pPr>
              <a:buFont typeface="Arial" pitchFamily="34" charset="0"/>
              <a:buChar char="•"/>
            </a:pPr>
            <a:r>
              <a:t>Virtual NVMe</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3 - 27</a:t>
            </a:r>
            <a:endParaRPr lang="en-US" dirty="0"/>
          </a:p>
        </p:txBody>
      </p:sp>
    </p:spTree>
    <p:custDataLst>
      <p:tags r:id="rId1"/>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About Thick-Provisioned Virtual Disks</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Thick provisioning uses all the defined disk space at the creation of the virtual disk.</a:t>
            </a:r>
          </a:p>
          <a:p>
            <a:pPr marL="0" indent="0">
              <a:buNone/>
            </a:pPr>
            <a:r>
              <a:t>VM disks consume all the capacity, as defined at creation, regardless of the amount of data in the guest operating system file system.</a:t>
            </a:r>
          </a:p>
          <a:p>
            <a:pPr marL="0" lvl="0" indent="0">
              <a:spcBef>
                <a:spcPts val="0"/>
              </a:spcBef>
              <a:spcAft>
                <a:spcPts val="0"/>
              </a:spcAft>
              <a:buNone/>
            </a:pPr>
            <a:r>
              <a:rPr lang="en-US" sz="2000" dirty="0">
                <a:solidFill>
                  <a:schemeClr val="tx2"/>
                </a:solidFill>
                <a:cs typeface="Calibri" pitchFamily="34" charset="0"/>
              </a:rPr>
              <a:t>Thick-provisioned disk types are eager zeroed or lazy zeroed:</a:t>
            </a:r>
          </a:p>
          <a:p>
            <a:pPr>
              <a:buFont typeface="Arial" pitchFamily="34" charset="0"/>
              <a:buChar char="•"/>
            </a:pPr>
            <a:r>
              <a:t>In an eager-zeroed thick-provisioned disk, every block is prefilled with a zero.</a:t>
            </a:r>
          </a:p>
          <a:p>
            <a:pPr>
              <a:buFont typeface="Arial" pitchFamily="34" charset="0"/>
              <a:buChar char="•"/>
            </a:pPr>
            <a:r>
              <a:t>In a lazy-zeroed thick-provisioned disk, every block is filled with a zero when data is written to the block.</a:t>
            </a:r>
          </a:p>
        </p:txBody>
      </p:sp>
      <p:pic>
        <p:nvPicPr>
          <p:cNvPr id="4" name="Content Placeholder 3|500|658"/>
          <p:cNvPicPr>
            <a:picLocks noGrp="1" noChangeAspect="1"/>
          </p:cNvPicPr>
          <p:nvPr>
            <p:ph sz="half" idx="2"/>
          </p:nvPr>
        </p:nvPicPr>
        <p:blipFill>
          <a:blip r:embed="rId4"/>
          <a:stretch>
            <a:fillRect/>
          </a:stretch>
        </p:blipFill>
        <p:spPr>
          <a:xfrm>
            <a:off x="6788481" y="914400"/>
            <a:ext cx="4159830" cy="5467350"/>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3 - 28</a:t>
            </a:r>
            <a:endParaRPr lang="en-US" dirty="0"/>
          </a:p>
        </p:txBody>
      </p:sp>
    </p:spTree>
    <p:custDataLst>
      <p:tags r:id="rId1"/>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About Thin-Provisioned Virtual Disks</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With thin provisioning, VMs use storage space as needed:</a:t>
            </a:r>
          </a:p>
          <a:p>
            <a:pPr>
              <a:buFont typeface="Arial" pitchFamily="34" charset="0"/>
              <a:buChar char="•"/>
            </a:pPr>
            <a:r>
              <a:t>Virtual disks consume only the capacity needed to hold the current files.</a:t>
            </a:r>
          </a:p>
          <a:p>
            <a:pPr>
              <a:buFont typeface="Arial" pitchFamily="34" charset="0"/>
              <a:buChar char="•"/>
            </a:pPr>
            <a:r>
              <a:t>The VM always sees the full allocated disk size.</a:t>
            </a:r>
          </a:p>
          <a:p>
            <a:pPr marL="0" indent="0">
              <a:buNone/>
            </a:pPr>
            <a:r>
              <a:t>Run the </a:t>
            </a:r>
            <a:r>
              <a:rPr lang="en-US" sz="2000" dirty="0">
                <a:solidFill>
                  <a:srgbClr val="000000"/>
                </a:solidFill>
                <a:latin typeface="Courier New" panose="02070309020205020404" pitchFamily="49" charset="0"/>
                <a:cs typeface="Courier New" pitchFamily="49" charset="0"/>
              </a:rPr>
              <a:t>unmap</a:t>
            </a:r>
            <a:r>
              <a:t> command to reclaim unused space from the array.</a:t>
            </a:r>
          </a:p>
          <a:p>
            <a:pPr marL="0" indent="0">
              <a:buNone/>
            </a:pPr>
            <a:r>
              <a:t>Reporting and alerts help manage allocations and capacity.</a:t>
            </a:r>
          </a:p>
          <a:p>
            <a:pPr marL="0" indent="0">
              <a:buNone/>
            </a:pPr>
            <a:r>
              <a:t>You can mix thick and thin formats.</a:t>
            </a:r>
          </a:p>
          <a:p>
            <a:pPr marL="0" lvl="0" indent="0">
              <a:spcBef>
                <a:spcPts val="0"/>
              </a:spcBef>
              <a:spcAft>
                <a:spcPts val="0"/>
              </a:spcAft>
              <a:buNone/>
            </a:pPr>
            <a:r>
              <a:rPr lang="en-US" sz="2000" dirty="0">
                <a:solidFill>
                  <a:schemeClr val="tx2"/>
                </a:solidFill>
                <a:cs typeface="Calibri" pitchFamily="34" charset="0"/>
              </a:rPr>
              <a:t>More efficient use of storage, for example:</a:t>
            </a:r>
          </a:p>
          <a:p>
            <a:pPr>
              <a:buFont typeface="Arial" pitchFamily="34" charset="0"/>
              <a:buChar char="•"/>
            </a:pPr>
            <a:r>
              <a:t>Provisioned space for virtual disks: 140 GB</a:t>
            </a:r>
          </a:p>
          <a:p>
            <a:pPr>
              <a:buFont typeface="Arial" pitchFamily="34" charset="0"/>
              <a:buChar char="•"/>
            </a:pPr>
            <a:r>
              <a:t>Available datastore capacity: 100 GB</a:t>
            </a:r>
          </a:p>
          <a:p>
            <a:pPr>
              <a:buFont typeface="Arial" pitchFamily="34" charset="0"/>
              <a:buChar char="•"/>
            </a:pPr>
            <a:r>
              <a:t>Used datastore capacity: 80 GB</a:t>
            </a:r>
          </a:p>
        </p:txBody>
      </p:sp>
      <p:pic>
        <p:nvPicPr>
          <p:cNvPr id="4" name="Content Placeholder 3|500|564"/>
          <p:cNvPicPr>
            <a:picLocks noGrp="1" noChangeAspect="1"/>
          </p:cNvPicPr>
          <p:nvPr>
            <p:ph sz="half" idx="2"/>
          </p:nvPr>
        </p:nvPicPr>
        <p:blipFill>
          <a:blip r:embed="rId4"/>
          <a:stretch>
            <a:fillRect/>
          </a:stretch>
        </p:blipFill>
        <p:spPr>
          <a:xfrm>
            <a:off x="6445753" y="914400"/>
            <a:ext cx="4845286" cy="5467350"/>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3 - 29</a:t>
            </a:r>
            <a:endParaRPr lang="en-US" dirty="0"/>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Module Lessons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a:buFont typeface="+mj-lt"/>
              <a:buAutoNum type="arabicPeriod"/>
            </a:pPr>
            <a:r>
              <a:t>Creating Virtual Machines</a:t>
            </a:r>
          </a:p>
          <a:p>
            <a:pPr>
              <a:buFont typeface="+mj-lt"/>
              <a:buAutoNum type="arabicPeriod" startAt="2"/>
            </a:pPr>
            <a:r>
              <a:t>Virtual Machine Hardware Deep Dive</a:t>
            </a:r>
          </a:p>
          <a:p>
            <a:pPr>
              <a:buFont typeface="+mj-lt"/>
              <a:buAutoNum type="arabicPeriod" startAt="3"/>
            </a:pPr>
            <a:r>
              <a:t>Introduction to Containers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3 - 3</a:t>
            </a:r>
            <a:endParaRPr lang="en-US" dirty="0"/>
          </a:p>
        </p:txBody>
      </p:sp>
    </p:spTree>
    <p:custDataLst>
      <p:tags r:id="rId1"/>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p>
            <a:r>
              <a:t>Thick-Provisioned and Thin-Provisioned Disks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Virtual disk options differ in terms of creation time, block allocation, layout, and zeroing out of allocated file blocks.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3 - 30</a:t>
            </a:r>
            <a:endParaRPr lang="en-US" dirty="0"/>
          </a:p>
        </p:txBody>
      </p:sp>
      <p:graphicFrame>
        <p:nvGraphicFramePr>
          <p:cNvPr id="10303" name="Table 1"/>
          <p:cNvGraphicFramePr>
            <a:graphicFrameLocks noGrp="1"/>
          </p:cNvGraphicFramePr>
          <p:nvPr/>
        </p:nvGraphicFramePr>
        <p:xfrm>
          <a:off x="609600" y="1583697"/>
          <a:ext cx="10972800" cy="4297680"/>
        </p:xfrm>
        <a:graphic>
          <a:graphicData uri="http://schemas.openxmlformats.org/drawingml/2006/table">
            <a:tbl>
              <a:tblPr firstRow="1" firstCol="1" bandRow="1">
                <a:tableStyleId>{6E25E649-3F16-4E02-A733-19D2CDBF48F0}</a:tableStyleId>
              </a:tblPr>
              <a:tblGrid>
                <a:gridCol w="2304288">
                  <a:extLst>
                    <a:ext uri="{9D8B030D-6E8A-4147-A177-3AD203B41FA5}">
                      <a16:colId xmlns:a16="http://schemas.microsoft.com/office/drawing/2014/main" val="20000"/>
                    </a:ext>
                  </a:extLst>
                </a:gridCol>
                <a:gridCol w="2852928">
                  <a:extLst>
                    <a:ext uri="{9D8B030D-6E8A-4147-A177-3AD203B41FA5}">
                      <a16:colId xmlns:a16="http://schemas.microsoft.com/office/drawing/2014/main" val="20001"/>
                    </a:ext>
                  </a:extLst>
                </a:gridCol>
                <a:gridCol w="3072384">
                  <a:extLst>
                    <a:ext uri="{9D8B030D-6E8A-4147-A177-3AD203B41FA5}">
                      <a16:colId xmlns:a16="http://schemas.microsoft.com/office/drawing/2014/main" val="20002"/>
                    </a:ext>
                  </a:extLst>
                </a:gridCol>
                <a:gridCol w="2743200">
                  <a:extLst>
                    <a:ext uri="{9D8B030D-6E8A-4147-A177-3AD203B41FA5}">
                      <a16:colId xmlns:a16="http://schemas.microsoft.com/office/drawing/2014/main" val="20003"/>
                    </a:ext>
                  </a:extLst>
                </a:gridCol>
              </a:tblGrid>
              <a:tr h="370840">
                <a:tc>
                  <a:txBody>
                    <a:bodyPr/>
                    <a:lstStyle/>
                    <a:p>
                      <a:pPr marL="0" indent="0" algn="l">
                        <a:buNone/>
                      </a:pPr>
                      <a:endParaRPr/>
                    </a:p>
                  </a:txBody>
                  <a:tcPr/>
                </a:tc>
                <a:tc>
                  <a:txBody>
                    <a:bodyPr/>
                    <a:lstStyle/>
                    <a:p>
                      <a:pPr marL="0" indent="0" algn="l">
                        <a:buNone/>
                      </a:pPr>
                      <a:r>
                        <a:t>Thick Provisioned</a:t>
                      </a:r>
                      <a:br/>
                      <a:r>
                        <a:t>Lazy-Zeroed</a:t>
                      </a:r>
                    </a:p>
                  </a:txBody>
                  <a:tcPr/>
                </a:tc>
                <a:tc>
                  <a:txBody>
                    <a:bodyPr/>
                    <a:lstStyle/>
                    <a:p>
                      <a:pPr marL="0" indent="0" algn="l">
                        <a:buNone/>
                      </a:pPr>
                      <a:r>
                        <a:t>Thick Provisioned</a:t>
                      </a:r>
                      <a:br/>
                      <a:r>
                        <a:t>Eager-Zeroed</a:t>
                      </a:r>
                    </a:p>
                  </a:txBody>
                  <a:tcPr/>
                </a:tc>
                <a:tc>
                  <a:txBody>
                    <a:bodyPr/>
                    <a:lstStyle/>
                    <a:p>
                      <a:pPr marL="0" indent="0" algn="l">
                        <a:buNone/>
                      </a:pPr>
                      <a:r>
                        <a:t>Thin </a:t>
                      </a:r>
                      <a:br/>
                      <a:r>
                        <a:t>Provisioned</a:t>
                      </a:r>
                    </a:p>
                  </a:txBody>
                  <a:tcPr/>
                </a:tc>
                <a:extLst>
                  <a:ext uri="{0D108BD9-81ED-4DB2-BD59-A6C34878D82A}">
                    <a16:rowId xmlns:a16="http://schemas.microsoft.com/office/drawing/2014/main" val="10000"/>
                  </a:ext>
                </a:extLst>
              </a:tr>
              <a:tr h="370840">
                <a:tc>
                  <a:txBody>
                    <a:bodyPr/>
                    <a:lstStyle/>
                    <a:p>
                      <a:pPr marL="0" indent="0" algn="l">
                        <a:buNone/>
                      </a:pPr>
                      <a:r>
                        <a:t>Creation time</a:t>
                      </a:r>
                    </a:p>
                  </a:txBody>
                  <a:tcPr/>
                </a:tc>
                <a:tc>
                  <a:txBody>
                    <a:bodyPr/>
                    <a:lstStyle/>
                    <a:p>
                      <a:pPr marL="0" indent="0" algn="l">
                        <a:buNone/>
                      </a:pPr>
                      <a:r>
                        <a:t>Fast.</a:t>
                      </a:r>
                    </a:p>
                  </a:txBody>
                  <a:tcPr/>
                </a:tc>
                <a:tc>
                  <a:txBody>
                    <a:bodyPr/>
                    <a:lstStyle/>
                    <a:p>
                      <a:pPr marL="0" indent="0" algn="l">
                        <a:buNone/>
                      </a:pPr>
                      <a:r>
                        <a:t>Slow and proportional to disk size.</a:t>
                      </a:r>
                    </a:p>
                  </a:txBody>
                  <a:tcPr/>
                </a:tc>
                <a:tc>
                  <a:txBody>
                    <a:bodyPr/>
                    <a:lstStyle/>
                    <a:p>
                      <a:pPr marL="0" indent="0" algn="l">
                        <a:buNone/>
                      </a:pPr>
                      <a:r>
                        <a:t>Fastest.</a:t>
                      </a:r>
                    </a:p>
                  </a:txBody>
                  <a:tcPr/>
                </a:tc>
                <a:extLst>
                  <a:ext uri="{0D108BD9-81ED-4DB2-BD59-A6C34878D82A}">
                    <a16:rowId xmlns:a16="http://schemas.microsoft.com/office/drawing/2014/main" val="10001"/>
                  </a:ext>
                </a:extLst>
              </a:tr>
              <a:tr h="370840">
                <a:tc>
                  <a:txBody>
                    <a:bodyPr/>
                    <a:lstStyle/>
                    <a:p>
                      <a:pPr marL="0" indent="0" algn="l">
                        <a:buNone/>
                      </a:pPr>
                      <a:r>
                        <a:t>Block allocation</a:t>
                      </a:r>
                    </a:p>
                  </a:txBody>
                  <a:tcPr/>
                </a:tc>
                <a:tc>
                  <a:txBody>
                    <a:bodyPr/>
                    <a:lstStyle/>
                    <a:p>
                      <a:pPr marL="0" indent="0" algn="l">
                        <a:buNone/>
                      </a:pPr>
                      <a:r>
                        <a:t>Fully preallocated.</a:t>
                      </a:r>
                    </a:p>
                  </a:txBody>
                  <a:tcPr/>
                </a:tc>
                <a:tc>
                  <a:txBody>
                    <a:bodyPr/>
                    <a:lstStyle/>
                    <a:p>
                      <a:pPr marL="0" indent="0" algn="l">
                        <a:buNone/>
                      </a:pPr>
                      <a:r>
                        <a:t>Fully preallocated.</a:t>
                      </a:r>
                    </a:p>
                  </a:txBody>
                  <a:tcPr/>
                </a:tc>
                <a:tc>
                  <a:txBody>
                    <a:bodyPr/>
                    <a:lstStyle/>
                    <a:p>
                      <a:pPr marL="0" indent="0" algn="l">
                        <a:buNone/>
                      </a:pPr>
                      <a:r>
                        <a:t>Allocated and zeroed out on demand at first write to block.</a:t>
                      </a:r>
                    </a:p>
                  </a:txBody>
                  <a:tcPr/>
                </a:tc>
                <a:extLst>
                  <a:ext uri="{0D108BD9-81ED-4DB2-BD59-A6C34878D82A}">
                    <a16:rowId xmlns:a16="http://schemas.microsoft.com/office/drawing/2014/main" val="10002"/>
                  </a:ext>
                </a:extLst>
              </a:tr>
              <a:tr h="370840">
                <a:tc>
                  <a:txBody>
                    <a:bodyPr/>
                    <a:lstStyle/>
                    <a:p>
                      <a:pPr marL="0" indent="0" algn="l">
                        <a:buNone/>
                      </a:pPr>
                      <a:r>
                        <a:t>Virtual disk layout</a:t>
                      </a:r>
                    </a:p>
                  </a:txBody>
                  <a:tcPr/>
                </a:tc>
                <a:tc>
                  <a:txBody>
                    <a:bodyPr/>
                    <a:lstStyle/>
                    <a:p>
                      <a:pPr marL="0" indent="0" algn="l">
                        <a:buNone/>
                      </a:pPr>
                      <a:r>
                        <a:t>Higher chance of contiguous file blocks.</a:t>
                      </a:r>
                    </a:p>
                  </a:txBody>
                  <a:tcPr/>
                </a:tc>
                <a:tc>
                  <a:txBody>
                    <a:bodyPr/>
                    <a:lstStyle/>
                    <a:p>
                      <a:pPr marL="0" indent="0" algn="l">
                        <a:buNone/>
                      </a:pPr>
                      <a:r>
                        <a:t>Higher chance of contiguous file blocks.</a:t>
                      </a:r>
                    </a:p>
                  </a:txBody>
                  <a:tcPr/>
                </a:tc>
                <a:tc>
                  <a:txBody>
                    <a:bodyPr/>
                    <a:lstStyle/>
                    <a:p>
                      <a:pPr marL="0" indent="0" algn="l">
                        <a:buNone/>
                      </a:pPr>
                      <a:r>
                        <a:t>Layout varies according to the dynamic state of the volume at time of block allocation.</a:t>
                      </a:r>
                    </a:p>
                  </a:txBody>
                  <a:tcPr/>
                </a:tc>
                <a:extLst>
                  <a:ext uri="{0D108BD9-81ED-4DB2-BD59-A6C34878D82A}">
                    <a16:rowId xmlns:a16="http://schemas.microsoft.com/office/drawing/2014/main" val="10003"/>
                  </a:ext>
                </a:extLst>
              </a:tr>
              <a:tr h="370840">
                <a:tc>
                  <a:txBody>
                    <a:bodyPr/>
                    <a:lstStyle/>
                    <a:p>
                      <a:pPr marL="0" indent="0" algn="l">
                        <a:buNone/>
                      </a:pPr>
                      <a:r>
                        <a:t>Zeroing out of allocated file blocks</a:t>
                      </a:r>
                    </a:p>
                  </a:txBody>
                  <a:tcPr/>
                </a:tc>
                <a:tc>
                  <a:txBody>
                    <a:bodyPr/>
                    <a:lstStyle/>
                    <a:p>
                      <a:pPr marL="0" indent="0" algn="l">
                        <a:buNone/>
                      </a:pPr>
                      <a:r>
                        <a:t>File blocks are zeroed out when each block is first written to.</a:t>
                      </a:r>
                    </a:p>
                  </a:txBody>
                  <a:tcPr/>
                </a:tc>
                <a:tc>
                  <a:txBody>
                    <a:bodyPr/>
                    <a:lstStyle/>
                    <a:p>
                      <a:pPr marL="0" indent="0" algn="l">
                        <a:buNone/>
                      </a:pPr>
                      <a:r>
                        <a:t>File blocks are allocated and zeroed out when disk is created.</a:t>
                      </a:r>
                    </a:p>
                  </a:txBody>
                  <a:tcPr/>
                </a:tc>
                <a:tc>
                  <a:txBody>
                    <a:bodyPr/>
                    <a:lstStyle/>
                    <a:p>
                      <a:pPr marL="0" indent="0" algn="l">
                        <a:buNone/>
                      </a:pPr>
                      <a:r>
                        <a:t>File blocks are zeroed out when blocks are allocated.</a:t>
                      </a:r>
                    </a:p>
                  </a:txBody>
                  <a:tcPr/>
                </a:tc>
                <a:extLst>
                  <a:ext uri="{0D108BD9-81ED-4DB2-BD59-A6C34878D82A}">
                    <a16:rowId xmlns:a16="http://schemas.microsoft.com/office/drawing/2014/main" val="10004"/>
                  </a:ext>
                </a:extLst>
              </a:tr>
            </a:tbl>
          </a:graphicData>
        </a:graphic>
      </p:graphicFrame>
    </p:spTree>
    <p:custDataLst>
      <p:tags r:id="rId1"/>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About Virtual Networks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VMs and physical machines communicate through a virtual network.</a:t>
            </a:r>
          </a:p>
          <a:p>
            <a:pPr marL="0" lvl="0" indent="0">
              <a:spcBef>
                <a:spcPts val="0"/>
              </a:spcBef>
              <a:spcAft>
                <a:spcPts val="0"/>
              </a:spcAft>
              <a:buNone/>
            </a:pPr>
            <a:r>
              <a:rPr lang="en-US" sz="2000" dirty="0">
                <a:solidFill>
                  <a:schemeClr val="tx2"/>
                </a:solidFill>
                <a:cs typeface="Calibri" pitchFamily="34" charset="0"/>
              </a:rPr>
              <a:t>When you configure networking for a VM, you select or change the following settings:</a:t>
            </a:r>
          </a:p>
          <a:p>
            <a:pPr>
              <a:buFont typeface="Arial" pitchFamily="34" charset="0"/>
              <a:buChar char="•"/>
            </a:pPr>
            <a:r>
              <a:t>Network adapter type</a:t>
            </a:r>
          </a:p>
          <a:p>
            <a:pPr>
              <a:buFont typeface="Arial" pitchFamily="34" charset="0"/>
              <a:buChar char="•"/>
            </a:pPr>
            <a:r>
              <a:t>Port group to connect to</a:t>
            </a:r>
          </a:p>
          <a:p>
            <a:pPr>
              <a:buFont typeface="Arial" pitchFamily="34" charset="0"/>
              <a:buChar char="•"/>
            </a:pPr>
            <a:r>
              <a:t>Network connection state</a:t>
            </a:r>
          </a:p>
          <a:p>
            <a:pPr>
              <a:buFont typeface="Arial" pitchFamily="34" charset="0"/>
              <a:buChar char="•"/>
            </a:pPr>
            <a:r>
              <a:t>Whether to connect to the network when the VM powers on</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3 - 31</a:t>
            </a:r>
            <a:endParaRPr lang="en-US" dirty="0"/>
          </a:p>
        </p:txBody>
      </p:sp>
    </p:spTree>
    <p:custDataLst>
      <p:tags r:id="rId1"/>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p>
            <a:r>
              <a:t>About Virtual Network Adapters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When you configure a VM, you can add network adapters (NICs) and specify the adapter type. Whenever possible, select VMXNET3.</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3 - 32</a:t>
            </a:r>
            <a:endParaRPr lang="en-US" dirty="0"/>
          </a:p>
        </p:txBody>
      </p:sp>
      <p:graphicFrame>
        <p:nvGraphicFramePr>
          <p:cNvPr id="10310" name="Table 1"/>
          <p:cNvGraphicFramePr>
            <a:graphicFrameLocks noGrp="1"/>
          </p:cNvGraphicFramePr>
          <p:nvPr/>
        </p:nvGraphicFramePr>
        <p:xfrm>
          <a:off x="609600" y="1583697"/>
          <a:ext cx="10863072" cy="3672840"/>
        </p:xfrm>
        <a:graphic>
          <a:graphicData uri="http://schemas.openxmlformats.org/drawingml/2006/table">
            <a:tbl>
              <a:tblPr firstRow="1" bandRow="1">
                <a:tableStyleId>{6E25E649-3F16-4E02-A733-19D2CDBF48F0}</a:tableStyleId>
              </a:tblPr>
              <a:tblGrid>
                <a:gridCol w="2743200">
                  <a:extLst>
                    <a:ext uri="{9D8B030D-6E8A-4147-A177-3AD203B41FA5}">
                      <a16:colId xmlns:a16="http://schemas.microsoft.com/office/drawing/2014/main" val="20000"/>
                    </a:ext>
                  </a:extLst>
                </a:gridCol>
                <a:gridCol w="8119872">
                  <a:extLst>
                    <a:ext uri="{9D8B030D-6E8A-4147-A177-3AD203B41FA5}">
                      <a16:colId xmlns:a16="http://schemas.microsoft.com/office/drawing/2014/main" val="20001"/>
                    </a:ext>
                  </a:extLst>
                </a:gridCol>
              </a:tblGrid>
              <a:tr h="370840">
                <a:tc>
                  <a:txBody>
                    <a:bodyPr/>
                    <a:lstStyle/>
                    <a:p>
                      <a:pPr marL="0" indent="0" algn="l">
                        <a:buNone/>
                      </a:pPr>
                      <a:r>
                        <a:t>Network Adapter Type</a:t>
                      </a:r>
                    </a:p>
                  </a:txBody>
                  <a:tcPr/>
                </a:tc>
                <a:tc>
                  <a:txBody>
                    <a:bodyPr/>
                    <a:lstStyle/>
                    <a:p>
                      <a:pPr marL="0" indent="0" algn="l">
                        <a:buNone/>
                      </a:pPr>
                      <a:r>
                        <a:t>Description</a:t>
                      </a:r>
                    </a:p>
                  </a:txBody>
                  <a:tcPr/>
                </a:tc>
                <a:extLst>
                  <a:ext uri="{0D108BD9-81ED-4DB2-BD59-A6C34878D82A}">
                    <a16:rowId xmlns:a16="http://schemas.microsoft.com/office/drawing/2014/main" val="10000"/>
                  </a:ext>
                </a:extLst>
              </a:tr>
              <a:tr h="370840">
                <a:tc>
                  <a:txBody>
                    <a:bodyPr/>
                    <a:lstStyle/>
                    <a:p>
                      <a:pPr marL="0" indent="0" algn="l">
                        <a:buNone/>
                      </a:pPr>
                      <a:r>
                        <a:t>E1000-E1000E</a:t>
                      </a:r>
                    </a:p>
                  </a:txBody>
                  <a:tcPr/>
                </a:tc>
                <a:tc>
                  <a:txBody>
                    <a:bodyPr/>
                    <a:lstStyle/>
                    <a:p>
                      <a:pPr marL="0" indent="0" algn="l">
                        <a:buNone/>
                      </a:pPr>
                      <a:r>
                        <a:t>Emulated version of an Intel Gigabit Ethernet NIC, with drivers available in most newer guest operating systems.</a:t>
                      </a:r>
                    </a:p>
                  </a:txBody>
                  <a:tcPr/>
                </a:tc>
                <a:extLst>
                  <a:ext uri="{0D108BD9-81ED-4DB2-BD59-A6C34878D82A}">
                    <a16:rowId xmlns:a16="http://schemas.microsoft.com/office/drawing/2014/main" val="10001"/>
                  </a:ext>
                </a:extLst>
              </a:tr>
              <a:tr h="370840">
                <a:tc>
                  <a:txBody>
                    <a:bodyPr/>
                    <a:lstStyle/>
                    <a:p>
                      <a:pPr marL="0" indent="0" algn="l">
                        <a:buNone/>
                      </a:pPr>
                      <a:r>
                        <a:t>VMXNET3</a:t>
                      </a:r>
                    </a:p>
                  </a:txBody>
                  <a:tcPr/>
                </a:tc>
                <a:tc>
                  <a:txBody>
                    <a:bodyPr/>
                    <a:lstStyle/>
                    <a:p>
                      <a:pPr marL="0" indent="0" algn="l">
                        <a:buNone/>
                      </a:pPr>
                      <a:r>
                        <a:t>Available only with VMware Tools.</a:t>
                      </a:r>
                    </a:p>
                  </a:txBody>
                  <a:tcPr/>
                </a:tc>
                <a:extLst>
                  <a:ext uri="{0D108BD9-81ED-4DB2-BD59-A6C34878D82A}">
                    <a16:rowId xmlns:a16="http://schemas.microsoft.com/office/drawing/2014/main" val="10002"/>
                  </a:ext>
                </a:extLst>
              </a:tr>
              <a:tr h="370840">
                <a:tc>
                  <a:txBody>
                    <a:bodyPr/>
                    <a:lstStyle/>
                    <a:p>
                      <a:pPr marL="0" indent="0" algn="l">
                        <a:buNone/>
                      </a:pPr>
                      <a:r>
                        <a:t>Flexible</a:t>
                      </a:r>
                    </a:p>
                  </a:txBody>
                  <a:tcPr/>
                </a:tc>
                <a:tc>
                  <a:txBody>
                    <a:bodyPr/>
                    <a:lstStyle/>
                    <a:p>
                      <a:pPr marL="0" indent="0" algn="l">
                        <a:buNone/>
                      </a:pPr>
                      <a:r>
                        <a:t>Can function as either a Vlance or VMXNET adapter.</a:t>
                      </a:r>
                    </a:p>
                  </a:txBody>
                  <a:tcPr/>
                </a:tc>
                <a:extLst>
                  <a:ext uri="{0D108BD9-81ED-4DB2-BD59-A6C34878D82A}">
                    <a16:rowId xmlns:a16="http://schemas.microsoft.com/office/drawing/2014/main" val="10003"/>
                  </a:ext>
                </a:extLst>
              </a:tr>
              <a:tr h="370840">
                <a:tc>
                  <a:txBody>
                    <a:bodyPr/>
                    <a:lstStyle/>
                    <a:p>
                      <a:pPr marL="0" indent="0" algn="l">
                        <a:buNone/>
                      </a:pPr>
                      <a:r>
                        <a:t>SR-IOV pass-through</a:t>
                      </a:r>
                    </a:p>
                  </a:txBody>
                  <a:tcPr/>
                </a:tc>
                <a:tc>
                  <a:txBody>
                    <a:bodyPr/>
                    <a:lstStyle/>
                    <a:p>
                      <a:pPr marL="0" indent="0" algn="l">
                        <a:buNone/>
                      </a:pPr>
                      <a:r>
                        <a:t>Allows VM and physical adapter to exchange data without using the VMkernel as an intermediary.</a:t>
                      </a:r>
                    </a:p>
                  </a:txBody>
                  <a:tcPr/>
                </a:tc>
                <a:extLst>
                  <a:ext uri="{0D108BD9-81ED-4DB2-BD59-A6C34878D82A}">
                    <a16:rowId xmlns:a16="http://schemas.microsoft.com/office/drawing/2014/main" val="10004"/>
                  </a:ext>
                </a:extLst>
              </a:tr>
              <a:tr h="370840">
                <a:tc>
                  <a:txBody>
                    <a:bodyPr/>
                    <a:lstStyle/>
                    <a:p>
                      <a:pPr marL="0" indent="0" algn="l">
                        <a:buNone/>
                      </a:pPr>
                      <a:r>
                        <a:t>vSphere DirectPath I/O</a:t>
                      </a:r>
                    </a:p>
                  </a:txBody>
                  <a:tcPr/>
                </a:tc>
                <a:tc>
                  <a:txBody>
                    <a:bodyPr/>
                    <a:lstStyle/>
                    <a:p>
                      <a:pPr marL="0" indent="0" algn="l">
                        <a:buNone/>
                      </a:pPr>
                      <a:r>
                        <a:t>Allows VM access to physical PCI network functions on platforms with an I/O memory management unit.</a:t>
                      </a:r>
                    </a:p>
                  </a:txBody>
                  <a:tcPr/>
                </a:tc>
                <a:extLst>
                  <a:ext uri="{0D108BD9-81ED-4DB2-BD59-A6C34878D82A}">
                    <a16:rowId xmlns:a16="http://schemas.microsoft.com/office/drawing/2014/main" val="10005"/>
                  </a:ext>
                </a:extLst>
              </a:tr>
              <a:tr h="370840">
                <a:tc>
                  <a:txBody>
                    <a:bodyPr/>
                    <a:lstStyle/>
                    <a:p>
                      <a:pPr marL="0" indent="0" algn="l">
                        <a:buNone/>
                      </a:pPr>
                      <a:r>
                        <a:t>PVRDMA</a:t>
                      </a:r>
                    </a:p>
                  </a:txBody>
                  <a:tcPr/>
                </a:tc>
                <a:tc>
                  <a:txBody>
                    <a:bodyPr/>
                    <a:lstStyle/>
                    <a:p>
                      <a:pPr marL="0" indent="0" algn="l">
                        <a:buNone/>
                      </a:pPr>
                      <a:r>
                        <a:t>Paravirtualized device that provides improved virtual device performance. It provides an RDMA-like interface for vSphere guests.</a:t>
                      </a:r>
                    </a:p>
                  </a:txBody>
                  <a:tcPr/>
                </a:tc>
                <a:extLst>
                  <a:ext uri="{0D108BD9-81ED-4DB2-BD59-A6C34878D82A}">
                    <a16:rowId xmlns:a16="http://schemas.microsoft.com/office/drawing/2014/main" val="10006"/>
                  </a:ext>
                </a:extLst>
              </a:tr>
            </a:tbl>
          </a:graphicData>
        </a:graphic>
      </p:graphicFrame>
    </p:spTree>
    <p:custDataLst>
      <p:tags r:id="rId1"/>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Other Virtual Devices</a:t>
            </a:r>
          </a:p>
        </p:txBody>
      </p:sp>
      <p:sp>
        <p:nvSpPr>
          <p:cNvPr id="3" name="Content Placeholder 2"/>
          <p:cNvSpPr>
            <a:spLocks noGrp="1"/>
          </p:cNvSpPr>
          <p:nvPr>
            <p:ph sz="half" idx="1"/>
          </p:nvPr>
        </p:nvSpPr>
        <p:spPr>
          <a:xfrm>
            <a:off x="609600" y="914400"/>
            <a:ext cx="5400000" cy="546735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A VM must have a vCPU and virtual memory. The addition of other virtual devices makes the VM more useful:</a:t>
            </a:r>
          </a:p>
          <a:p>
            <a:pPr>
              <a:buFont typeface="Arial" pitchFamily="34" charset="0"/>
              <a:buChar char="•"/>
            </a:pPr>
            <a:r>
              <a:t>CD/DVD drive: For connecting to a CD, DVD, or ISO image.</a:t>
            </a:r>
          </a:p>
          <a:p>
            <a:pPr>
              <a:buFont typeface="Arial" pitchFamily="34" charset="0"/>
              <a:buChar char="•"/>
            </a:pPr>
            <a:r>
              <a:t>USB 3.0 and 3.1: Supported with host-connected and client-connected devices.</a:t>
            </a:r>
          </a:p>
          <a:p>
            <a:pPr>
              <a:buFont typeface="Arial" pitchFamily="34" charset="0"/>
              <a:buChar char="•"/>
            </a:pPr>
            <a:r>
              <a:t>Floppy drive: For connecting a VM to a floppy drive or a floppy image.</a:t>
            </a:r>
          </a:p>
          <a:p>
            <a:pPr>
              <a:buFont typeface="Arial" pitchFamily="34" charset="0"/>
              <a:buChar char="•"/>
            </a:pPr>
            <a:r>
              <a:t>Generic SCSI devices: A VM can be connected to additional SCSI adapters.</a:t>
            </a:r>
          </a:p>
          <a:p>
            <a:pPr>
              <a:buFont typeface="Arial" pitchFamily="34" charset="0"/>
              <a:buChar char="•"/>
            </a:pPr>
            <a:r>
              <a:t>vGPUs: A VM can use GPUs on the physical host for high-computation activities.</a:t>
            </a:r>
          </a:p>
        </p:txBody>
      </p:sp>
      <p:pic>
        <p:nvPicPr>
          <p:cNvPr id="4" name="Content Placeholder 3|500|469"/>
          <p:cNvPicPr>
            <a:picLocks noGrp="1" noChangeAspect="1"/>
          </p:cNvPicPr>
          <p:nvPr>
            <p:ph sz="half" idx="2"/>
          </p:nvPr>
        </p:nvPicPr>
        <p:blipFill>
          <a:blip r:embed="rId4"/>
          <a:stretch>
            <a:fillRect/>
          </a:stretch>
        </p:blipFill>
        <p:spPr>
          <a:xfrm>
            <a:off x="6168396" y="914400"/>
            <a:ext cx="5400000" cy="5076646"/>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3 - 33</a:t>
            </a:r>
            <a:endParaRPr lang="en-US" dirty="0"/>
          </a:p>
        </p:txBody>
      </p:sp>
    </p:spTree>
    <p:custDataLst>
      <p:tags r:id="rId1"/>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The VM console provides the mouse, keyboard, and screen features to control the VM.</a:t>
            </a:r>
          </a:p>
          <a:p>
            <a:pPr marL="0" indent="0">
              <a:buNone/>
            </a:pPr>
            <a:r>
              <a:t>You can use the standalone VMware Remote Console Application (VMRC) to connect to client devices.</a:t>
            </a:r>
          </a:p>
        </p:txBody>
      </p:sp>
      <p:pic>
        <p:nvPicPr>
          <p:cNvPr id="5" name="Content Placeholder 2|1841|556">
            <a:extLst>
              <a:ext uri="{FF2B5EF4-FFF2-40B4-BE49-F238E27FC236}">
                <a16:creationId xmlns:a16="http://schemas.microsoft.com/office/drawing/2014/main" id="{57CB9451-4BBE-4801-B22F-7FE4EA4125E3}"/>
              </a:ext>
            </a:extLst>
          </p:cNvPr>
          <p:cNvPicPr>
            <a:picLocks noGrp="1" noChangeAspect="1"/>
          </p:cNvPicPr>
          <p:nvPr>
            <p:ph sz="half" idx="10"/>
          </p:nvPr>
        </p:nvPicPr>
        <p:blipFill>
          <a:blip r:embed="rId4"/>
          <a:stretch>
            <a:fillRect/>
          </a:stretch>
        </p:blipFill>
        <p:spPr>
          <a:xfrm>
            <a:off x="609600" y="2756290"/>
            <a:ext cx="10972801" cy="3313893"/>
          </a:xfrm>
          <a:prstGeom prst="rect">
            <a:avLst/>
          </a:prstGeom>
        </p:spPr>
      </p:pic>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About the Virtual Machine Console</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3 - 34</a:t>
            </a:r>
            <a:endParaRPr lang="en-US" dirty="0"/>
          </a:p>
        </p:txBody>
      </p:sp>
    </p:spTree>
    <p:custDataLst>
      <p:tags r:id="rId1"/>
    </p:custData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Lab 5: Adding Virtual Hardware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Use VMware Host Client to examine a virtual machine's configuration and add virtual hardware to the virtual machine:</a:t>
            </a:r>
          </a:p>
          <a:p>
            <a:pPr>
              <a:buFont typeface="+mj-lt"/>
              <a:buAutoNum type="arabicPeriod"/>
            </a:pPr>
            <a:r>
              <a:t>Examine a Virtual Machine's Configuration</a:t>
            </a:r>
          </a:p>
          <a:p>
            <a:pPr>
              <a:buFont typeface="+mj-lt"/>
              <a:buAutoNum type="arabicPeriod" startAt="2"/>
            </a:pPr>
            <a:r>
              <a:t>Add Virtual Hard Disks to the Virtual Machine</a:t>
            </a:r>
          </a:p>
          <a:p>
            <a:pPr>
              <a:buFont typeface="+mj-lt"/>
              <a:buAutoNum type="arabicPeriod" startAt="3"/>
            </a:pPr>
            <a:r>
              <a:t>Compare Thin-Provisioned and Thick-Provisioned Disks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3 - 35</a:t>
            </a:r>
            <a:endParaRPr lang="en-US" dirty="0"/>
          </a:p>
        </p:txBody>
      </p:sp>
    </p:spTree>
    <p:custDataLst>
      <p:tags r:id="rId1"/>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Identify the files that make up a VM</a:t>
            </a:r>
          </a:p>
          <a:p>
            <a:pPr>
              <a:buFont typeface="Arial" pitchFamily="34" charset="0"/>
              <a:buChar char="•"/>
            </a:pPr>
            <a:r>
              <a:t>Compare VM hardware versions</a:t>
            </a:r>
          </a:p>
          <a:p>
            <a:pPr>
              <a:buFont typeface="Arial" pitchFamily="34" charset="0"/>
              <a:buChar char="•"/>
            </a:pPr>
            <a:r>
              <a:t>Recognize the components of a VM</a:t>
            </a:r>
          </a:p>
          <a:p>
            <a:pPr>
              <a:buFont typeface="Arial" pitchFamily="34" charset="0"/>
              <a:buChar char="•"/>
            </a:pPr>
            <a:r>
              <a:t>Navigate the vSphere Client and examine VM settings</a:t>
            </a:r>
          </a:p>
          <a:p>
            <a:pPr>
              <a:buFont typeface="Arial" pitchFamily="34" charset="0"/>
              <a:buChar char="•"/>
            </a:pPr>
            <a:r>
              <a:t>Identify methods for accessing a VM console</a:t>
            </a:r>
          </a:p>
          <a:p>
            <a:pPr>
              <a:buFont typeface="Arial" pitchFamily="34" charset="0"/>
              <a:buChar char="•"/>
            </a:pPr>
            <a:r>
              <a:t>Identify virtual network adapters, including the enhanced VMXNET3</a:t>
            </a:r>
          </a:p>
          <a:p>
            <a:pPr>
              <a:buFont typeface="Arial" pitchFamily="34" charset="0"/>
              <a:buChar char="•"/>
            </a:pPr>
            <a:r>
              <a:t>Distinguish between types of virtual disk provisioning</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3 - 36</a:t>
            </a:r>
            <a:endParaRPr lang="en-US" dirty="0"/>
          </a:p>
        </p:txBody>
      </p:sp>
    </p:spTree>
    <p:custDataLst>
      <p:tags r:id="rId1"/>
    </p:custData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3: Introduction to Containers</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0328"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Describe the benefits and use cases for containers</a:t>
            </a:r>
          </a:p>
          <a:p>
            <a:pPr>
              <a:buFont typeface="Arial" pitchFamily="34" charset="0"/>
              <a:buChar char="•"/>
            </a:pPr>
            <a:r>
              <a:t>Identify the parts of a container system</a:t>
            </a:r>
          </a:p>
          <a:p>
            <a:pPr>
              <a:buFont typeface="Arial" pitchFamily="34" charset="0"/>
              <a:buChar char="•"/>
            </a:pPr>
            <a:r>
              <a:t>Differentiate between containers and virtual machines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3 - 38</a:t>
            </a:r>
            <a:endParaRPr lang="en-US" dirty="0"/>
          </a:p>
        </p:txBody>
      </p:sp>
    </p:spTree>
    <p:custDataLst>
      <p:tags r:id="rId1"/>
    </p:custData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p>
            <a:r>
              <a:t>Traditional Application Development</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In data centers, traditional applications are enhanced with modern application capabilities and models. But traditional application development is different from modern application development.</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3 - 39</a:t>
            </a:r>
            <a:endParaRPr lang="en-US" dirty="0"/>
          </a:p>
        </p:txBody>
      </p:sp>
      <p:graphicFrame>
        <p:nvGraphicFramePr>
          <p:cNvPr id="10329" name="Table 1"/>
          <p:cNvGraphicFramePr>
            <a:graphicFrameLocks noGrp="1"/>
          </p:cNvGraphicFramePr>
          <p:nvPr/>
        </p:nvGraphicFramePr>
        <p:xfrm>
          <a:off x="609600" y="1583697"/>
          <a:ext cx="10972800" cy="3479800"/>
        </p:xfrm>
        <a:graphic>
          <a:graphicData uri="http://schemas.openxmlformats.org/drawingml/2006/table">
            <a:tbl>
              <a:tblPr firstRow="1" bandRow="1">
                <a:tableStyleId>{6E25E649-3F16-4E02-A733-19D2CDBF48F0}</a:tableStyleId>
              </a:tblPr>
              <a:tblGrid>
                <a:gridCol w="3401568">
                  <a:extLst>
                    <a:ext uri="{9D8B030D-6E8A-4147-A177-3AD203B41FA5}">
                      <a16:colId xmlns:a16="http://schemas.microsoft.com/office/drawing/2014/main" val="20000"/>
                    </a:ext>
                  </a:extLst>
                </a:gridCol>
                <a:gridCol w="7571232">
                  <a:extLst>
                    <a:ext uri="{9D8B030D-6E8A-4147-A177-3AD203B41FA5}">
                      <a16:colId xmlns:a16="http://schemas.microsoft.com/office/drawing/2014/main" val="20001"/>
                    </a:ext>
                  </a:extLst>
                </a:gridCol>
              </a:tblGrid>
              <a:tr h="370840">
                <a:tc gridSpan="2">
                  <a:txBody>
                    <a:bodyPr/>
                    <a:lstStyle/>
                    <a:p>
                      <a:pPr marL="0" indent="0" algn="l">
                        <a:buNone/>
                      </a:pPr>
                      <a:r>
                        <a:t>Traditional Application Development</a:t>
                      </a:r>
                    </a:p>
                  </a:txBody>
                  <a:tcPr/>
                </a:tc>
                <a:tc hMerge="1">
                  <a:txBody>
                    <a:bodyPr/>
                    <a:lstStyle/>
                    <a:p>
                      <a:endParaRPr/>
                    </a:p>
                  </a:txBody>
                  <a:tcPr/>
                </a:tc>
                <a:extLst>
                  <a:ext uri="{0D108BD9-81ED-4DB2-BD59-A6C34878D82A}">
                    <a16:rowId xmlns:a16="http://schemas.microsoft.com/office/drawing/2014/main" val="10000"/>
                  </a:ext>
                </a:extLst>
              </a:tr>
              <a:tr h="370840">
                <a:tc>
                  <a:txBody>
                    <a:bodyPr/>
                    <a:lstStyle/>
                    <a:p>
                      <a:pPr marL="0" indent="0" algn="l">
                        <a:buNone/>
                      </a:pPr>
                      <a:r>
                        <a:t>Waterfall development</a:t>
                      </a:r>
                    </a:p>
                  </a:txBody>
                  <a:tcPr/>
                </a:tc>
                <a:tc>
                  <a:txBody>
                    <a:bodyPr/>
                    <a:lstStyle/>
                    <a:p>
                      <a:pPr marL="0" indent="0" algn="l">
                        <a:buNone/>
                      </a:pPr>
                      <a:r>
                        <a:t>Development cycles are relatively long (several months).</a:t>
                      </a:r>
                    </a:p>
                    <a:p>
                      <a:pPr marL="0" indent="0" algn="l">
                        <a:buNone/>
                      </a:pPr>
                      <a:r>
                        <a:t>Requirements can change over time.</a:t>
                      </a:r>
                    </a:p>
                  </a:txBody>
                  <a:tcPr/>
                </a:tc>
                <a:extLst>
                  <a:ext uri="{0D108BD9-81ED-4DB2-BD59-A6C34878D82A}">
                    <a16:rowId xmlns:a16="http://schemas.microsoft.com/office/drawing/2014/main" val="10001"/>
                  </a:ext>
                </a:extLst>
              </a:tr>
              <a:tr h="370840">
                <a:tc>
                  <a:txBody>
                    <a:bodyPr/>
                    <a:lstStyle/>
                    <a:p>
                      <a:pPr marL="0" indent="0" algn="l">
                        <a:buNone/>
                      </a:pPr>
                      <a:r>
                        <a:t>Handover to the operations team</a:t>
                      </a:r>
                    </a:p>
                  </a:txBody>
                  <a:tcPr/>
                </a:tc>
                <a:tc>
                  <a:txBody>
                    <a:bodyPr/>
                    <a:lstStyle/>
                    <a:p>
                      <a:pPr marL="0" indent="0" algn="l">
                        <a:buNone/>
                      </a:pPr>
                      <a:r>
                        <a:t>The operations team is responsible for the code in production.</a:t>
                      </a:r>
                    </a:p>
                    <a:p>
                      <a:pPr marL="0" indent="0" algn="l">
                        <a:buNone/>
                      </a:pPr>
                      <a:r>
                        <a:t>Training is not provided.</a:t>
                      </a:r>
                    </a:p>
                  </a:txBody>
                  <a:tcPr/>
                </a:tc>
                <a:extLst>
                  <a:ext uri="{0D108BD9-81ED-4DB2-BD59-A6C34878D82A}">
                    <a16:rowId xmlns:a16="http://schemas.microsoft.com/office/drawing/2014/main" val="10002"/>
                  </a:ext>
                </a:extLst>
              </a:tr>
              <a:tr h="370840">
                <a:tc>
                  <a:txBody>
                    <a:bodyPr/>
                    <a:lstStyle/>
                    <a:p>
                      <a:pPr marL="0" indent="0" algn="l">
                        <a:buNone/>
                      </a:pPr>
                      <a:r>
                        <a:t>Monolithic applications</a:t>
                      </a:r>
                    </a:p>
                  </a:txBody>
                  <a:tcPr/>
                </a:tc>
                <a:tc>
                  <a:txBody>
                    <a:bodyPr/>
                    <a:lstStyle/>
                    <a:p>
                      <a:pPr marL="0" indent="0" algn="l">
                        <a:buNone/>
                      </a:pPr>
                      <a:r>
                        <a:t>All functionality is handled by a single large application.</a:t>
                      </a:r>
                    </a:p>
                    <a:p>
                      <a:pPr marL="0" indent="0" algn="l">
                        <a:buNone/>
                      </a:pPr>
                      <a:r>
                        <a:t>Typically, monolithic applications can only be scaled vertically, not horizontally.</a:t>
                      </a:r>
                    </a:p>
                  </a:txBody>
                  <a:tcPr/>
                </a:tc>
                <a:extLst>
                  <a:ext uri="{0D108BD9-81ED-4DB2-BD59-A6C34878D82A}">
                    <a16:rowId xmlns:a16="http://schemas.microsoft.com/office/drawing/2014/main" val="10003"/>
                  </a:ext>
                </a:extLst>
              </a:tr>
              <a:tr h="370840">
                <a:tc>
                  <a:txBody>
                    <a:bodyPr/>
                    <a:lstStyle/>
                    <a:p>
                      <a:pPr marL="0" indent="0" algn="l">
                        <a:buNone/>
                      </a:pPr>
                      <a:r>
                        <a:t>Separate development, staging, and production environments</a:t>
                      </a:r>
                    </a:p>
                  </a:txBody>
                  <a:tcPr/>
                </a:tc>
                <a:tc>
                  <a:txBody>
                    <a:bodyPr/>
                    <a:lstStyle/>
                    <a:p>
                      <a:pPr marL="0" indent="0" algn="l">
                        <a:buNone/>
                      </a:pPr>
                      <a:r>
                        <a:t>Inconsistencies between environments occur.</a:t>
                      </a:r>
                    </a:p>
                    <a:p>
                      <a:pPr marL="0" indent="0" algn="l">
                        <a:buNone/>
                      </a:pPr>
                      <a:r>
                        <a:t>Issues in production do not occur during staging.</a:t>
                      </a:r>
                    </a:p>
                  </a:txBody>
                  <a:tcPr/>
                </a:tc>
                <a:extLst>
                  <a:ext uri="{0D108BD9-81ED-4DB2-BD59-A6C34878D82A}">
                    <a16:rowId xmlns:a16="http://schemas.microsoft.com/office/drawing/2014/main" val="10004"/>
                  </a:ext>
                </a:extLst>
              </a:tr>
            </a:tbl>
          </a:graphicData>
        </a:graphic>
      </p:graphicFrame>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Virtual Beans: Virtualizing Workloads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Virtual Beans uses internally developed applications that run in an environment with Windows and Linux systems.</a:t>
            </a:r>
          </a:p>
          <a:p>
            <a:pPr marL="0" lvl="0" indent="0">
              <a:spcBef>
                <a:spcPts val="0"/>
              </a:spcBef>
              <a:spcAft>
                <a:spcPts val="0"/>
              </a:spcAft>
              <a:buNone/>
            </a:pPr>
            <a:r>
              <a:rPr lang="en-US" sz="2000" dirty="0">
                <a:solidFill>
                  <a:schemeClr val="tx2"/>
                </a:solidFill>
                <a:cs typeface="Calibri" pitchFamily="34" charset="0"/>
              </a:rPr>
              <a:t>Virtual Beans requires that 100% of their workloads be virtualized:</a:t>
            </a:r>
          </a:p>
          <a:p>
            <a:pPr>
              <a:buFont typeface="Arial" pitchFamily="34" charset="0"/>
              <a:buChar char="•"/>
            </a:pPr>
            <a:r>
              <a:t>Business-critical applications</a:t>
            </a:r>
          </a:p>
          <a:p>
            <a:pPr>
              <a:buFont typeface="Arial" pitchFamily="34" charset="0"/>
              <a:buChar char="•"/>
            </a:pPr>
            <a:r>
              <a:t>Nonbusiness-critical applications</a:t>
            </a:r>
          </a:p>
          <a:p>
            <a:pPr marL="0" indent="0">
              <a:buNone/>
            </a:pPr>
            <a:r>
              <a:t>In addition, Virtual Beans application developers are creating and testing a new order-fulfillment system based on container technology.</a:t>
            </a:r>
          </a:p>
          <a:p>
            <a:pPr marL="0" indent="0">
              <a:buNone/>
            </a:pPr>
            <a:r>
              <a:t>As a Virtual Beans administrator, you must familiarize yourself with the components of a virtual machine and the virtual devices that are supported. You also want to learn about containers because future applications will use this technology.</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3 - 4</a:t>
            </a:r>
            <a:endParaRPr lang="en-US" dirty="0"/>
          </a:p>
        </p:txBody>
      </p:sp>
    </p:spTree>
    <p:custDataLst>
      <p:tags r:id="rId1"/>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p>
            <a:r>
              <a:t>Modern Application Development</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Modern application development is transforming modern business.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3 - 40</a:t>
            </a:r>
            <a:endParaRPr lang="en-US" dirty="0"/>
          </a:p>
        </p:txBody>
      </p:sp>
      <p:graphicFrame>
        <p:nvGraphicFramePr>
          <p:cNvPr id="10333" name="Table 1"/>
          <p:cNvGraphicFramePr>
            <a:graphicFrameLocks noGrp="1"/>
          </p:cNvGraphicFramePr>
          <p:nvPr/>
        </p:nvGraphicFramePr>
        <p:xfrm>
          <a:off x="609600" y="1583697"/>
          <a:ext cx="10863072" cy="4668520"/>
        </p:xfrm>
        <a:graphic>
          <a:graphicData uri="http://schemas.openxmlformats.org/drawingml/2006/table">
            <a:tbl>
              <a:tblPr firstRow="1" bandRow="1">
                <a:tableStyleId>{6E25E649-3F16-4E02-A733-19D2CDBF48F0}</a:tableStyleId>
              </a:tblPr>
              <a:tblGrid>
                <a:gridCol w="3511296">
                  <a:extLst>
                    <a:ext uri="{9D8B030D-6E8A-4147-A177-3AD203B41FA5}">
                      <a16:colId xmlns:a16="http://schemas.microsoft.com/office/drawing/2014/main" val="20000"/>
                    </a:ext>
                  </a:extLst>
                </a:gridCol>
                <a:gridCol w="7351776">
                  <a:extLst>
                    <a:ext uri="{9D8B030D-6E8A-4147-A177-3AD203B41FA5}">
                      <a16:colId xmlns:a16="http://schemas.microsoft.com/office/drawing/2014/main" val="20001"/>
                    </a:ext>
                  </a:extLst>
                </a:gridCol>
              </a:tblGrid>
              <a:tr h="370840">
                <a:tc gridSpan="2">
                  <a:txBody>
                    <a:bodyPr/>
                    <a:lstStyle/>
                    <a:p>
                      <a:pPr marL="0" indent="0" algn="l">
                        <a:buNone/>
                      </a:pPr>
                      <a:r>
                        <a:t>Modern Application Development</a:t>
                      </a:r>
                    </a:p>
                  </a:txBody>
                  <a:tcPr/>
                </a:tc>
                <a:tc hMerge="1">
                  <a:txBody>
                    <a:bodyPr/>
                    <a:lstStyle/>
                    <a:p>
                      <a:endParaRPr/>
                    </a:p>
                  </a:txBody>
                  <a:tcPr/>
                </a:tc>
                <a:extLst>
                  <a:ext uri="{0D108BD9-81ED-4DB2-BD59-A6C34878D82A}">
                    <a16:rowId xmlns:a16="http://schemas.microsoft.com/office/drawing/2014/main" val="10000"/>
                  </a:ext>
                </a:extLst>
              </a:tr>
              <a:tr h="370840">
                <a:tc>
                  <a:txBody>
                    <a:bodyPr/>
                    <a:lstStyle/>
                    <a:p>
                      <a:pPr marL="0" indent="0" algn="l">
                        <a:buNone/>
                      </a:pPr>
                      <a:r>
                        <a:t>Typically use microservices style architectures.</a:t>
                      </a:r>
                    </a:p>
                  </a:txBody>
                  <a:tcPr/>
                </a:tc>
                <a:tc>
                  <a:txBody>
                    <a:bodyPr/>
                    <a:lstStyle/>
                    <a:p>
                      <a:pPr marL="0" indent="0" algn="l">
                        <a:buNone/>
                      </a:pPr>
                      <a:r>
                        <a:t>Monolithic applications are broken into many smaller standalone modular functions or services that make it easier for developers to be innovative when producing and changing code.</a:t>
                      </a:r>
                    </a:p>
                  </a:txBody>
                  <a:tcPr/>
                </a:tc>
                <a:extLst>
                  <a:ext uri="{0D108BD9-81ED-4DB2-BD59-A6C34878D82A}">
                    <a16:rowId xmlns:a16="http://schemas.microsoft.com/office/drawing/2014/main" val="10001"/>
                  </a:ext>
                </a:extLst>
              </a:tr>
              <a:tr h="370840">
                <a:tc>
                  <a:txBody>
                    <a:bodyPr/>
                    <a:lstStyle/>
                    <a:p>
                      <a:pPr marL="0" indent="0" algn="l">
                        <a:buNone/>
                      </a:pPr>
                      <a:r>
                        <a:t>Minimize time to market.</a:t>
                      </a:r>
                    </a:p>
                  </a:txBody>
                  <a:tcPr/>
                </a:tc>
                <a:tc>
                  <a:txBody>
                    <a:bodyPr/>
                    <a:lstStyle/>
                    <a:p>
                      <a:pPr marL="0" indent="0" algn="l">
                        <a:buNone/>
                      </a:pPr>
                      <a:r>
                        <a:t>Streamline the process of deploying new code into a staging environment for testing.</a:t>
                      </a:r>
                    </a:p>
                    <a:p>
                      <a:pPr marL="0" indent="0" algn="l">
                        <a:buNone/>
                      </a:pPr>
                      <a:r>
                        <a:t>Identify and address bugs almost immediately.</a:t>
                      </a:r>
                    </a:p>
                    <a:p>
                      <a:pPr marL="0" indent="0" algn="l">
                        <a:buNone/>
                      </a:pPr>
                      <a:r>
                        <a:t>Quickly deploy small, incremental changes in the production environment and easily withdraw if problems arise.</a:t>
                      </a:r>
                    </a:p>
                  </a:txBody>
                  <a:tcPr/>
                </a:tc>
                <a:extLst>
                  <a:ext uri="{0D108BD9-81ED-4DB2-BD59-A6C34878D82A}">
                    <a16:rowId xmlns:a16="http://schemas.microsoft.com/office/drawing/2014/main" val="10002"/>
                  </a:ext>
                </a:extLst>
              </a:tr>
              <a:tr h="370840">
                <a:tc>
                  <a:txBody>
                    <a:bodyPr/>
                    <a:lstStyle/>
                    <a:p>
                      <a:pPr marL="0" indent="0" algn="l">
                        <a:buNone/>
                      </a:pPr>
                      <a:r>
                        <a:t>Deliver updates and features quickly.</a:t>
                      </a:r>
                    </a:p>
                  </a:txBody>
                  <a:tcPr/>
                </a:tc>
                <a:tc>
                  <a:txBody>
                    <a:bodyPr/>
                    <a:lstStyle/>
                    <a:p>
                      <a:pPr marL="0" indent="0" algn="l">
                        <a:buNone/>
                      </a:pPr>
                      <a:r>
                        <a:t>Minimize the time it takes to build, test, and release new features.</a:t>
                      </a:r>
                    </a:p>
                  </a:txBody>
                  <a:tcPr/>
                </a:tc>
                <a:extLst>
                  <a:ext uri="{0D108BD9-81ED-4DB2-BD59-A6C34878D82A}">
                    <a16:rowId xmlns:a16="http://schemas.microsoft.com/office/drawing/2014/main" val="10003"/>
                  </a:ext>
                </a:extLst>
              </a:tr>
              <a:tr h="370840">
                <a:tc>
                  <a:txBody>
                    <a:bodyPr/>
                    <a:lstStyle/>
                    <a:p>
                      <a:pPr marL="0" indent="0" algn="l">
                        <a:buNone/>
                      </a:pPr>
                      <a:r>
                        <a:t>Increase product quality and avoid risk.</a:t>
                      </a:r>
                    </a:p>
                  </a:txBody>
                  <a:tcPr/>
                </a:tc>
                <a:tc>
                  <a:txBody>
                    <a:bodyPr/>
                    <a:lstStyle/>
                    <a:p>
                      <a:pPr marL="0" indent="0" algn="l">
                        <a:buNone/>
                      </a:pPr>
                      <a:r>
                        <a:t>Automate tests, get user feedback, and improve software iteratively.</a:t>
                      </a:r>
                    </a:p>
                  </a:txBody>
                  <a:tcPr/>
                </a:tc>
                <a:extLst>
                  <a:ext uri="{0D108BD9-81ED-4DB2-BD59-A6C34878D82A}">
                    <a16:rowId xmlns:a16="http://schemas.microsoft.com/office/drawing/2014/main" val="10004"/>
                  </a:ext>
                </a:extLst>
              </a:tr>
              <a:tr h="370840">
                <a:tc>
                  <a:txBody>
                    <a:bodyPr/>
                    <a:lstStyle/>
                    <a:p>
                      <a:pPr marL="0" indent="0" algn="l">
                        <a:buNone/>
                      </a:pPr>
                      <a:r>
                        <a:t>Fewer resource requirements and more productivity.</a:t>
                      </a:r>
                    </a:p>
                  </a:txBody>
                  <a:tcPr/>
                </a:tc>
                <a:tc>
                  <a:txBody>
                    <a:bodyPr/>
                    <a:lstStyle/>
                    <a:p>
                      <a:pPr marL="0" indent="0" algn="l">
                        <a:buNone/>
                      </a:pPr>
                      <a:r>
                        <a:t>Apply continuous development and continuous integration in small iterations to reduce labor.</a:t>
                      </a:r>
                    </a:p>
                  </a:txBody>
                  <a:tcPr/>
                </a:tc>
                <a:extLst>
                  <a:ext uri="{0D108BD9-81ED-4DB2-BD59-A6C34878D82A}">
                    <a16:rowId xmlns:a16="http://schemas.microsoft.com/office/drawing/2014/main" val="10005"/>
                  </a:ext>
                </a:extLst>
              </a:tr>
            </a:tbl>
          </a:graphicData>
        </a:graphic>
      </p:graphicFrame>
    </p:spTree>
    <p:custDataLst>
      <p:tags r:id="rId1"/>
    </p:custData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Containers are an ideal technology for supporting microservices because the goals of containers (lightweight, easily packaged, can run anywhere) align well with the goals of a microservices architecture.</a:t>
            </a:r>
          </a:p>
        </p:txBody>
      </p:sp>
      <p:pic>
        <p:nvPicPr>
          <p:cNvPr id="5" name="Content Placeholder 2|1000|439">
            <a:extLst>
              <a:ext uri="{FF2B5EF4-FFF2-40B4-BE49-F238E27FC236}">
                <a16:creationId xmlns:a16="http://schemas.microsoft.com/office/drawing/2014/main" id="{57CB9451-4BBE-4801-B22F-7FE4EA4125E3}"/>
              </a:ext>
            </a:extLst>
          </p:cNvPr>
          <p:cNvPicPr>
            <a:picLocks noGrp="1" noChangeAspect="1"/>
          </p:cNvPicPr>
          <p:nvPr>
            <p:ph sz="half" idx="10"/>
          </p:nvPr>
        </p:nvPicPr>
        <p:blipFill>
          <a:blip r:embed="rId4"/>
          <a:stretch>
            <a:fillRect/>
          </a:stretch>
        </p:blipFill>
        <p:spPr>
          <a:xfrm>
            <a:off x="1988676" y="2756290"/>
            <a:ext cx="8214649" cy="3600000"/>
          </a:xfrm>
          <a:prstGeom prst="rect">
            <a:avLst/>
          </a:prstGeom>
        </p:spPr>
      </p:pic>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Benefits of Microservices and Containerization</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3 - 41</a:t>
            </a:r>
            <a:endParaRPr lang="en-US" dirty="0"/>
          </a:p>
        </p:txBody>
      </p:sp>
    </p:spTree>
    <p:custDataLst>
      <p:tags r:id="rId1"/>
    </p:custData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p>
            <a:r>
              <a:t>Container Terminology</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Several terms and concepts apply to containers.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3 - 42</a:t>
            </a:r>
            <a:endParaRPr lang="en-US" dirty="0"/>
          </a:p>
        </p:txBody>
      </p:sp>
      <p:graphicFrame>
        <p:nvGraphicFramePr>
          <p:cNvPr id="10341" name="Table 1"/>
          <p:cNvGraphicFramePr>
            <a:graphicFrameLocks noGrp="1"/>
          </p:cNvGraphicFramePr>
          <p:nvPr/>
        </p:nvGraphicFramePr>
        <p:xfrm>
          <a:off x="609600" y="1583697"/>
          <a:ext cx="10863072" cy="2763520"/>
        </p:xfrm>
        <a:graphic>
          <a:graphicData uri="http://schemas.openxmlformats.org/drawingml/2006/table">
            <a:tbl>
              <a:tblPr firstRow="1" bandRow="1">
                <a:tableStyleId>{6E25E649-3F16-4E02-A733-19D2CDBF48F0}</a:tableStyleId>
              </a:tblPr>
              <a:tblGrid>
                <a:gridCol w="3182112">
                  <a:extLst>
                    <a:ext uri="{9D8B030D-6E8A-4147-A177-3AD203B41FA5}">
                      <a16:colId xmlns:a16="http://schemas.microsoft.com/office/drawing/2014/main" val="20000"/>
                    </a:ext>
                  </a:extLst>
                </a:gridCol>
                <a:gridCol w="7680960">
                  <a:extLst>
                    <a:ext uri="{9D8B030D-6E8A-4147-A177-3AD203B41FA5}">
                      <a16:colId xmlns:a16="http://schemas.microsoft.com/office/drawing/2014/main" val="20001"/>
                    </a:ext>
                  </a:extLst>
                </a:gridCol>
              </a:tblGrid>
              <a:tr h="370840">
                <a:tc>
                  <a:txBody>
                    <a:bodyPr/>
                    <a:lstStyle/>
                    <a:p>
                      <a:pPr marL="0" indent="0" algn="l">
                        <a:buNone/>
                      </a:pPr>
                      <a:r>
                        <a:t>Term</a:t>
                      </a:r>
                    </a:p>
                  </a:txBody>
                  <a:tcPr/>
                </a:tc>
                <a:tc>
                  <a:txBody>
                    <a:bodyPr/>
                    <a:lstStyle/>
                    <a:p>
                      <a:pPr marL="0" indent="0" algn="l">
                        <a:buNone/>
                      </a:pPr>
                      <a:r>
                        <a:t>Definition</a:t>
                      </a:r>
                    </a:p>
                  </a:txBody>
                  <a:tcPr/>
                </a:tc>
                <a:extLst>
                  <a:ext uri="{0D108BD9-81ED-4DB2-BD59-A6C34878D82A}">
                    <a16:rowId xmlns:a16="http://schemas.microsoft.com/office/drawing/2014/main" val="10000"/>
                  </a:ext>
                </a:extLst>
              </a:tr>
              <a:tr h="370840">
                <a:tc>
                  <a:txBody>
                    <a:bodyPr/>
                    <a:lstStyle/>
                    <a:p>
                      <a:pPr marL="0" indent="0" algn="l">
                        <a:buNone/>
                      </a:pPr>
                      <a:r>
                        <a:t>Container</a:t>
                      </a:r>
                    </a:p>
                  </a:txBody>
                  <a:tcPr/>
                </a:tc>
                <a:tc>
                  <a:txBody>
                    <a:bodyPr/>
                    <a:lstStyle/>
                    <a:p>
                      <a:pPr marL="0" indent="0" algn="l">
                        <a:buNone/>
                      </a:pPr>
                      <a:r>
                        <a:t>An application packaged with dependencies</a:t>
                      </a:r>
                    </a:p>
                  </a:txBody>
                  <a:tcPr/>
                </a:tc>
                <a:extLst>
                  <a:ext uri="{0D108BD9-81ED-4DB2-BD59-A6C34878D82A}">
                    <a16:rowId xmlns:a16="http://schemas.microsoft.com/office/drawing/2014/main" val="10001"/>
                  </a:ext>
                </a:extLst>
              </a:tr>
              <a:tr h="370840">
                <a:tc>
                  <a:txBody>
                    <a:bodyPr/>
                    <a:lstStyle/>
                    <a:p>
                      <a:pPr marL="0" indent="0" algn="l">
                        <a:buNone/>
                      </a:pPr>
                      <a:r>
                        <a:t>Container engine</a:t>
                      </a:r>
                    </a:p>
                  </a:txBody>
                  <a:tcPr/>
                </a:tc>
                <a:tc>
                  <a:txBody>
                    <a:bodyPr/>
                    <a:lstStyle/>
                    <a:p>
                      <a:pPr marL="0" indent="0" algn="l">
                        <a:buNone/>
                      </a:pPr>
                      <a:r>
                        <a:t>A runtime engine that manages the containers</a:t>
                      </a:r>
                    </a:p>
                  </a:txBody>
                  <a:tcPr/>
                </a:tc>
                <a:extLst>
                  <a:ext uri="{0D108BD9-81ED-4DB2-BD59-A6C34878D82A}">
                    <a16:rowId xmlns:a16="http://schemas.microsoft.com/office/drawing/2014/main" val="10002"/>
                  </a:ext>
                </a:extLst>
              </a:tr>
              <a:tr h="370840">
                <a:tc>
                  <a:txBody>
                    <a:bodyPr/>
                    <a:lstStyle/>
                    <a:p>
                      <a:pPr marL="0" indent="0" algn="l">
                        <a:buNone/>
                      </a:pPr>
                      <a:r>
                        <a:t>Docker</a:t>
                      </a:r>
                    </a:p>
                  </a:txBody>
                  <a:tcPr/>
                </a:tc>
                <a:tc>
                  <a:txBody>
                    <a:bodyPr/>
                    <a:lstStyle/>
                    <a:p>
                      <a:pPr marL="0" indent="0" algn="l">
                        <a:buNone/>
                      </a:pPr>
                      <a:r>
                        <a:t>The most recognized runtime engine for container support, and it is often used as a synonym for many aspects of container technologies</a:t>
                      </a:r>
                    </a:p>
                  </a:txBody>
                  <a:tcPr/>
                </a:tc>
                <a:extLst>
                  <a:ext uri="{0D108BD9-81ED-4DB2-BD59-A6C34878D82A}">
                    <a16:rowId xmlns:a16="http://schemas.microsoft.com/office/drawing/2014/main" val="10003"/>
                  </a:ext>
                </a:extLst>
              </a:tr>
              <a:tr h="370840">
                <a:tc>
                  <a:txBody>
                    <a:bodyPr/>
                    <a:lstStyle/>
                    <a:p>
                      <a:pPr marL="0" indent="0" algn="l">
                        <a:buNone/>
                      </a:pPr>
                      <a:r>
                        <a:t>Container host</a:t>
                      </a:r>
                    </a:p>
                  </a:txBody>
                  <a:tcPr/>
                </a:tc>
                <a:tc>
                  <a:txBody>
                    <a:bodyPr/>
                    <a:lstStyle/>
                    <a:p>
                      <a:pPr marL="0" indent="0" algn="l">
                        <a:buNone/>
                      </a:pPr>
                      <a:r>
                        <a:t>A virtual machine or physical machine on which the containers and container engine run</a:t>
                      </a:r>
                    </a:p>
                  </a:txBody>
                  <a:tcPr/>
                </a:tc>
                <a:extLst>
                  <a:ext uri="{0D108BD9-81ED-4DB2-BD59-A6C34878D82A}">
                    <a16:rowId xmlns:a16="http://schemas.microsoft.com/office/drawing/2014/main" val="10004"/>
                  </a:ext>
                </a:extLst>
              </a:tr>
              <a:tr h="370840">
                <a:tc>
                  <a:txBody>
                    <a:bodyPr/>
                    <a:lstStyle/>
                    <a:p>
                      <a:pPr marL="0" indent="0" algn="l">
                        <a:buNone/>
                      </a:pPr>
                      <a:r>
                        <a:t>Kubernetes</a:t>
                      </a:r>
                    </a:p>
                  </a:txBody>
                  <a:tcPr/>
                </a:tc>
                <a:tc>
                  <a:txBody>
                    <a:bodyPr/>
                    <a:lstStyle/>
                    <a:p>
                      <a:pPr marL="0" indent="0" algn="l">
                        <a:buNone/>
                      </a:pPr>
                      <a:r>
                        <a:t>Google-developed orchestration for containers</a:t>
                      </a:r>
                    </a:p>
                  </a:txBody>
                  <a:tcPr/>
                </a:tc>
                <a:extLst>
                  <a:ext uri="{0D108BD9-81ED-4DB2-BD59-A6C34878D82A}">
                    <a16:rowId xmlns:a16="http://schemas.microsoft.com/office/drawing/2014/main" val="10005"/>
                  </a:ext>
                </a:extLst>
              </a:tr>
            </a:tbl>
          </a:graphicData>
        </a:graphic>
      </p:graphicFrame>
    </p:spTree>
    <p:custDataLst>
      <p:tags r:id="rId1"/>
    </p:custData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About Containers</a:t>
            </a:r>
          </a:p>
        </p:txBody>
      </p:sp>
      <p:sp>
        <p:nvSpPr>
          <p:cNvPr id="3" name="Content Placeholder 2"/>
          <p:cNvSpPr>
            <a:spLocks noGrp="1"/>
          </p:cNvSpPr>
          <p:nvPr>
            <p:ph sz="half" idx="1"/>
          </p:nvPr>
        </p:nvSpPr>
        <p:spPr>
          <a:xfrm>
            <a:off x="609600"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Among the reasons that containers were popularized by software developers are:</a:t>
            </a:r>
          </a:p>
          <a:p>
            <a:pPr>
              <a:buFont typeface="Arial" pitchFamily="34" charset="0"/>
              <a:buChar char="•"/>
            </a:pPr>
            <a:r>
              <a:t>They make coding easier, locally and anywhere.</a:t>
            </a:r>
          </a:p>
          <a:p>
            <a:pPr>
              <a:buFont typeface="Arial" pitchFamily="34" charset="0"/>
              <a:buChar char="•"/>
            </a:pPr>
            <a:r>
              <a:t>You can deploy and test applications quickly in a staging environment. No operating system or load is required.</a:t>
            </a:r>
          </a:p>
        </p:txBody>
      </p:sp>
      <p:pic>
        <p:nvPicPr>
          <p:cNvPr id="4" name="Content Placeholder 3|500|336"/>
          <p:cNvPicPr>
            <a:picLocks noGrp="1" noChangeAspect="1"/>
          </p:cNvPicPr>
          <p:nvPr>
            <p:ph sz="half" idx="2"/>
          </p:nvPr>
        </p:nvPicPr>
        <p:blipFill>
          <a:blip r:embed="rId4"/>
          <a:stretch>
            <a:fillRect/>
          </a:stretch>
        </p:blipFill>
        <p:spPr>
          <a:xfrm>
            <a:off x="6168396" y="1694971"/>
            <a:ext cx="5400000" cy="3640178"/>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3 - 43</a:t>
            </a:r>
            <a:endParaRPr lang="en-US" dirty="0"/>
          </a:p>
        </p:txBody>
      </p:sp>
      <p:sp>
        <p:nvSpPr>
          <p:cNvPr id="6" name="Content Placeholder 2"/>
          <p:cNvSpPr>
            <a:spLocks noGrp="1"/>
          </p:cNvSpPr>
          <p:nvPr>
            <p:ph idx="11"/>
          </p:nvPr>
        </p:nvSpPr>
        <p:spPr>
          <a:xfrm>
            <a:off x="609600" y="914400"/>
            <a:ext cx="10972800" cy="587830"/>
          </a:xfrm>
        </p:spPr>
        <p:txBody>
          <a:bodyPr>
            <a:noAutofit/>
          </a:bodyPr>
          <a:lstStyle/>
          <a:p>
            <a:pPr marL="0" indent="0">
              <a:buNone/>
            </a:pPr>
            <a:r>
              <a:t>A container is an encapsulation of an application and dependent binaries and libraries. The application is decoupled from the operating system and becomes a serverless function.</a:t>
            </a:r>
          </a:p>
        </p:txBody>
      </p:sp>
    </p:spTree>
    <p:custDataLst>
      <p:tags r:id="rId1"/>
    </p:custData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279|612"/>
          <p:cNvPicPr>
            <a:picLocks noGrp="1" noChangeAspect="1"/>
          </p:cNvPicPr>
          <p:nvPr>
            <p:ph sz="half" idx="12"/>
          </p:nvPr>
        </p:nvPicPr>
        <p:blipFill>
          <a:blip r:embed="rId4"/>
          <a:stretch>
            <a:fillRect/>
          </a:stretch>
        </p:blipFill>
        <p:spPr>
          <a:xfrm>
            <a:off x="1259087" y="1583697"/>
            <a:ext cx="9673826" cy="4628191"/>
          </a:xfrm>
          <a:prstGeom prst="rect">
            <a:avLst/>
          </a:prstGeom>
        </p:spPr>
      </p:pic>
      <p:sp>
        <p:nvSpPr>
          <p:cNvPr id="2" name="Title 1"/>
          <p:cNvSpPr>
            <a:spLocks noGrp="1"/>
          </p:cNvSpPr>
          <p:nvPr>
            <p:ph type="title"/>
          </p:nvPr>
        </p:nvSpPr>
        <p:spPr>
          <a:xfrm>
            <a:off x="609600" y="330200"/>
            <a:ext cx="10972800" cy="355600"/>
          </a:xfrm>
        </p:spPr>
        <p:txBody>
          <a:bodyPr/>
          <a:lstStyle/>
          <a:p>
            <a:r>
              <a:t>Rise of Containers</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Application developers are quickly adopting container technology as their tool of choice.</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3 - 44</a:t>
            </a:r>
            <a:endParaRPr lang="en-US" dirty="0"/>
          </a:p>
        </p:txBody>
      </p:sp>
    </p:spTree>
    <p:custDataLst>
      <p:tags r:id="rId1"/>
    </p:custData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About Container Hosts</a:t>
            </a:r>
          </a:p>
        </p:txBody>
      </p:sp>
      <p:sp>
        <p:nvSpPr>
          <p:cNvPr id="3" name="Content Placeholder 2"/>
          <p:cNvSpPr>
            <a:spLocks noGrp="1"/>
          </p:cNvSpPr>
          <p:nvPr>
            <p:ph sz="half" idx="1"/>
          </p:nvPr>
        </p:nvSpPr>
        <p:spPr>
          <a:xfrm>
            <a:off x="609600"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Container hosts can be of the following types:</a:t>
            </a:r>
          </a:p>
          <a:p>
            <a:pPr>
              <a:buFont typeface="Arial" pitchFamily="34" charset="0"/>
              <a:buChar char="•"/>
            </a:pPr>
            <a:r>
              <a:t>Standard OS with a container engine installed:</a:t>
            </a:r>
          </a:p>
          <a:p>
            <a:pPr lvl="1">
              <a:buFont typeface="Calibri" pitchFamily="34" charset="0"/>
              <a:buChar char="—"/>
            </a:pPr>
            <a:r>
              <a:t>Ubuntu with Docker</a:t>
            </a:r>
          </a:p>
          <a:p>
            <a:pPr>
              <a:buFont typeface="Arial" pitchFamily="34" charset="0"/>
              <a:buChar char="•"/>
            </a:pPr>
            <a:r>
              <a:t>OS developed specifically with containers in mind:</a:t>
            </a:r>
          </a:p>
          <a:p>
            <a:pPr lvl="1">
              <a:buFont typeface="Calibri" pitchFamily="34" charset="0"/>
              <a:buChar char="—"/>
            </a:pPr>
            <a:r>
              <a:t>Photon OS</a:t>
            </a:r>
          </a:p>
          <a:p>
            <a:pPr lvl="1">
              <a:buFont typeface="Calibri" pitchFamily="34" charset="0"/>
              <a:buChar char="—"/>
            </a:pPr>
            <a:r>
              <a:t>Fedora CoreOS</a:t>
            </a:r>
          </a:p>
          <a:p>
            <a:pPr>
              <a:buFont typeface="Arial" pitchFamily="34" charset="0"/>
              <a:buChar char="•"/>
            </a:pPr>
            <a:r>
              <a:t>Virtual machine or physical machine:</a:t>
            </a:r>
          </a:p>
          <a:p>
            <a:pPr lvl="1">
              <a:buFont typeface="Calibri" pitchFamily="34" charset="0"/>
              <a:buChar char="—"/>
            </a:pPr>
            <a:r>
              <a:t>Among the many benefits of using VMs are easy management and scalability.</a:t>
            </a:r>
          </a:p>
        </p:txBody>
      </p:sp>
      <p:pic>
        <p:nvPicPr>
          <p:cNvPr id="4" name="Content Placeholder 3|513|420"/>
          <p:cNvPicPr>
            <a:picLocks noGrp="1" noChangeAspect="1"/>
          </p:cNvPicPr>
          <p:nvPr>
            <p:ph sz="half" idx="2"/>
          </p:nvPr>
        </p:nvPicPr>
        <p:blipFill>
          <a:blip r:embed="rId4"/>
          <a:stretch>
            <a:fillRect/>
          </a:stretch>
        </p:blipFill>
        <p:spPr>
          <a:xfrm>
            <a:off x="6168396" y="1694971"/>
            <a:ext cx="5400000" cy="4425070"/>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3 - 45</a:t>
            </a:r>
            <a:endParaRPr lang="en-US" dirty="0"/>
          </a:p>
        </p:txBody>
      </p:sp>
      <p:sp>
        <p:nvSpPr>
          <p:cNvPr id="6" name="Content Placeholder 2"/>
          <p:cNvSpPr>
            <a:spLocks noGrp="1"/>
          </p:cNvSpPr>
          <p:nvPr>
            <p:ph idx="11"/>
          </p:nvPr>
        </p:nvSpPr>
        <p:spPr>
          <a:xfrm>
            <a:off x="609600" y="914400"/>
            <a:ext cx="10972800" cy="587830"/>
          </a:xfrm>
        </p:spPr>
        <p:txBody>
          <a:bodyPr>
            <a:noAutofit/>
          </a:bodyPr>
          <a:lstStyle/>
          <a:p>
            <a:pPr marL="0" indent="0">
              <a:buNone/>
            </a:pPr>
            <a:r>
              <a:t>The container host runs the operating system on which the containers run.</a:t>
            </a:r>
          </a:p>
        </p:txBody>
      </p:sp>
    </p:spTree>
    <p:custDataLst>
      <p:tags r:id="rId1"/>
    </p:custData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Containers at Runtime</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Containers have the following characteristics:</a:t>
            </a:r>
          </a:p>
          <a:p>
            <a:pPr>
              <a:buFont typeface="Arial" pitchFamily="34" charset="0"/>
              <a:buChar char="•"/>
            </a:pPr>
            <a:r>
              <a:t>A container can run on any container host with the same operating system kernel that is specified by that container.</a:t>
            </a:r>
          </a:p>
          <a:p>
            <a:pPr>
              <a:buFont typeface="Arial" pitchFamily="34" charset="0"/>
              <a:buChar char="•"/>
            </a:pPr>
            <a:r>
              <a:t>A running container is accessed using its FQDN or its unique IP address.</a:t>
            </a:r>
          </a:p>
          <a:p>
            <a:pPr>
              <a:buFont typeface="Arial" pitchFamily="34" charset="0"/>
              <a:buChar char="•"/>
            </a:pPr>
            <a:r>
              <a:t>Each container can access only its own resources in the shared environment.</a:t>
            </a:r>
          </a:p>
          <a:p>
            <a:pPr lvl="1">
              <a:buFont typeface="Calibri" panose="020F0502020204030204" pitchFamily="34" charset="0"/>
              <a:buChar char="﻿"/>
            </a:pPr>
            <a:r>
              <a:t>When you log into a container using a remote terminal (such as SSH), you see no indication that other containers are running on the same container host.</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3 - 46</a:t>
            </a:r>
            <a:endParaRPr lang="en-US" dirty="0"/>
          </a:p>
        </p:txBody>
      </p:sp>
    </p:spTree>
    <p:custDataLst>
      <p:tags r:id="rId1"/>
    </p:custData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Text&amp;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100000"/>
              </a:lnSpc>
              <a:defRPr/>
            </a:lvl1pPr>
          </a:lstStyle>
          <a:p>
            <a:r>
              <a:t>Container Engines</a:t>
            </a:r>
          </a:p>
        </p:txBody>
      </p:sp>
      <p:sp>
        <p:nvSpPr>
          <p:cNvPr id="3" name="Content Placeholder 2"/>
          <p:cNvSpPr>
            <a:spLocks noGrp="1"/>
          </p:cNvSpPr>
          <p:nvPr>
            <p:ph sz="half" idx="1"/>
          </p:nvPr>
        </p:nvSpPr>
        <p:spPr>
          <a:xfrm>
            <a:off x="609600" y="1694971"/>
            <a:ext cx="5400000" cy="4680000"/>
          </a:xfrm>
        </p:spPr>
        <p:txBody>
          <a:bodyPr>
            <a:noAutofit/>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lvl="0" indent="0">
              <a:spcBef>
                <a:spcPts val="0"/>
              </a:spcBef>
              <a:spcAft>
                <a:spcPts val="0"/>
              </a:spcAft>
              <a:buNone/>
            </a:pPr>
            <a:r>
              <a:rPr lang="en-US" sz="2000" dirty="0">
                <a:solidFill>
                  <a:schemeClr val="tx2"/>
                </a:solidFill>
                <a:cs typeface="Calibri" pitchFamily="34" charset="0"/>
              </a:rPr>
              <a:t>Container engines perform several functions:</a:t>
            </a:r>
          </a:p>
          <a:p>
            <a:pPr>
              <a:buFont typeface="Arial" pitchFamily="34" charset="0"/>
              <a:buChar char="•"/>
            </a:pPr>
            <a:r>
              <a:t>Build container images from source code (for example, Dockerfile). Alternatively, load container images from a repository.</a:t>
            </a:r>
          </a:p>
          <a:p>
            <a:pPr>
              <a:buFont typeface="Arial" pitchFamily="34" charset="0"/>
              <a:buChar char="•"/>
            </a:pPr>
            <a:r>
              <a:t>Create running containers based on a container image.</a:t>
            </a:r>
          </a:p>
          <a:p>
            <a:pPr>
              <a:buFont typeface="Arial" pitchFamily="34" charset="0"/>
              <a:buChar char="•"/>
            </a:pPr>
            <a:r>
              <a:t>Commit a running container to an image.</a:t>
            </a:r>
          </a:p>
          <a:p>
            <a:pPr>
              <a:buFont typeface="Arial" pitchFamily="34" charset="0"/>
              <a:buChar char="•"/>
            </a:pPr>
            <a:r>
              <a:t>Save an image and push it to a repository.</a:t>
            </a:r>
          </a:p>
          <a:p>
            <a:pPr>
              <a:buFont typeface="Arial" pitchFamily="34" charset="0"/>
              <a:buChar char="•"/>
            </a:pPr>
            <a:r>
              <a:t>Stop and remove containers.</a:t>
            </a:r>
          </a:p>
          <a:p>
            <a:pPr>
              <a:buFont typeface="Arial" pitchFamily="34" charset="0"/>
              <a:buChar char="•"/>
            </a:pPr>
            <a:r>
              <a:t>Suspend and restart containers.</a:t>
            </a:r>
          </a:p>
          <a:p>
            <a:pPr>
              <a:buFont typeface="Arial" pitchFamily="34" charset="0"/>
              <a:buChar char="•"/>
            </a:pPr>
            <a:r>
              <a:t>Report container status.</a:t>
            </a:r>
          </a:p>
        </p:txBody>
      </p:sp>
      <p:pic>
        <p:nvPicPr>
          <p:cNvPr id="4" name="Content Placeholder 3|513|420"/>
          <p:cNvPicPr>
            <a:picLocks noGrp="1" noChangeAspect="1"/>
          </p:cNvPicPr>
          <p:nvPr>
            <p:ph sz="half" idx="2"/>
          </p:nvPr>
        </p:nvPicPr>
        <p:blipFill>
          <a:blip r:embed="rId4"/>
          <a:stretch>
            <a:fillRect/>
          </a:stretch>
        </p:blipFill>
        <p:spPr>
          <a:xfrm>
            <a:off x="6168396" y="1694971"/>
            <a:ext cx="5400000" cy="4425070"/>
          </a:xfrm>
          <a:prstGeom prst="rect">
            <a:avLst/>
          </a:prstGeom>
        </p:spPr>
      </p:pic>
      <p:sp>
        <p:nvSpPr>
          <p:cNvPr id="5" name="Footer Placeholder 4">
            <a:extLst>
              <a:ext uri="{FF2B5EF4-FFF2-40B4-BE49-F238E27FC236}">
                <a16:creationId xmlns:a16="http://schemas.microsoft.com/office/drawing/2014/main" id="{40A1BD94-730B-4E88-AB87-7EC608A844C3}"/>
              </a:ext>
            </a:extLst>
          </p:cNvPr>
          <p:cNvSpPr>
            <a:spLocks noGrp="1"/>
          </p:cNvSpPr>
          <p:nvPr>
            <p:ph type="ftr" sz="quarter" idx="10"/>
          </p:nvPr>
        </p:nvSpPr>
        <p:spPr/>
        <p:txBody>
          <a:bodyPr/>
          <a:lstStyle/>
          <a:p>
            <a:pPr>
              <a:lnSpc>
                <a:spcPct val="90000"/>
              </a:lnSpc>
            </a:pPr>
            <a:r>
              <a:rPr lang="en-US"/>
              <a:t>VMware vSphere: Install, Configure, Manage [V7]      |     3 - 47</a:t>
            </a:r>
            <a:endParaRPr lang="en-US" dirty="0"/>
          </a:p>
        </p:txBody>
      </p:sp>
      <p:sp>
        <p:nvSpPr>
          <p:cNvPr id="6" name="Content Placeholder 2"/>
          <p:cNvSpPr>
            <a:spLocks noGrp="1"/>
          </p:cNvSpPr>
          <p:nvPr>
            <p:ph idx="11"/>
          </p:nvPr>
        </p:nvSpPr>
        <p:spPr>
          <a:xfrm>
            <a:off x="609600" y="914400"/>
            <a:ext cx="10972800" cy="587830"/>
          </a:xfrm>
        </p:spPr>
        <p:txBody>
          <a:bodyPr>
            <a:noAutofit/>
          </a:bodyPr>
          <a:lstStyle/>
          <a:p>
            <a:pPr marL="0" indent="0">
              <a:buNone/>
            </a:pPr>
            <a:r>
              <a:t>A container engine is a control plane that is installed on each container host. The control plane manages the containers on that host.</a:t>
            </a:r>
          </a:p>
        </p:txBody>
      </p:sp>
    </p:spTree>
    <p:custDataLst>
      <p:tags r:id="rId1"/>
    </p:custData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VertOneThirdTwoThir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9025" y="914400"/>
            <a:ext cx="10972801" cy="1728000"/>
          </a:xfrm>
        </p:spPr>
        <p:txBody>
          <a:bodyPr/>
          <a:lstStyle>
            <a:lvl1pPr>
              <a:defRPr sz="2000"/>
            </a:lvl1pPr>
            <a:lvl2pPr>
              <a:defRPr sz="2000"/>
            </a:lvl2pPr>
            <a:lvl3pPr>
              <a:defRPr sz="2000"/>
            </a:lvl3pPr>
            <a:lvl4pPr>
              <a:defRPr sz="2000"/>
            </a:lvl4pPr>
            <a:lvl5pPr>
              <a:defRPr sz="2000"/>
            </a:lvl5pPr>
            <a:lvl6pPr>
              <a:defRPr sz="1400"/>
            </a:lvl6pPr>
            <a:lvl7pPr>
              <a:defRPr sz="2000"/>
            </a:lvl7pPr>
            <a:lvl8pPr>
              <a:defRPr sz="1400"/>
            </a:lvl8pPr>
            <a:lvl9pPr>
              <a:defRPr sz="1400"/>
            </a:lvl9pPr>
          </a:lstStyle>
          <a:p>
            <a:pPr marL="0" indent="0">
              <a:buNone/>
            </a:pPr>
            <a:r>
              <a:t>VMs provide virtual hardware that the guest OS uses to run applications. Multiple applications run on a single VM but they are logically separated and isolated.</a:t>
            </a:r>
          </a:p>
          <a:p>
            <a:pPr marL="0" indent="0">
              <a:buNone/>
            </a:pPr>
            <a:r>
              <a:t>With containers, developers take a streamlined base OS file system and layer on only the required binaries and libraries that the application depends on.</a:t>
            </a:r>
          </a:p>
        </p:txBody>
      </p:sp>
      <p:pic>
        <p:nvPicPr>
          <p:cNvPr id="5" name="Content Placeholder 2|1000|564">
            <a:extLst>
              <a:ext uri="{FF2B5EF4-FFF2-40B4-BE49-F238E27FC236}">
                <a16:creationId xmlns:a16="http://schemas.microsoft.com/office/drawing/2014/main" id="{57CB9451-4BBE-4801-B22F-7FE4EA4125E3}"/>
              </a:ext>
            </a:extLst>
          </p:cNvPr>
          <p:cNvPicPr>
            <a:picLocks noGrp="1" noChangeAspect="1"/>
          </p:cNvPicPr>
          <p:nvPr>
            <p:ph sz="half" idx="10"/>
          </p:nvPr>
        </p:nvPicPr>
        <p:blipFill>
          <a:blip r:embed="rId4"/>
          <a:stretch>
            <a:fillRect/>
          </a:stretch>
        </p:blipFill>
        <p:spPr>
          <a:xfrm>
            <a:off x="2385042" y="2756290"/>
            <a:ext cx="7421917" cy="3600000"/>
          </a:xfrm>
          <a:prstGeom prst="rect">
            <a:avLst/>
          </a:prstGeom>
        </p:spPr>
      </p:pic>
      <p:sp>
        <p:nvSpPr>
          <p:cNvPr id="8" name="Title 1">
            <a:extLst>
              <a:ext uri="{FF2B5EF4-FFF2-40B4-BE49-F238E27FC236}">
                <a16:creationId xmlns:a16="http://schemas.microsoft.com/office/drawing/2014/main" id="{B76C10B7-3BB1-4683-8642-FF4CB4B5728E}"/>
              </a:ext>
            </a:extLst>
          </p:cNvPr>
          <p:cNvSpPr>
            <a:spLocks noGrp="1"/>
          </p:cNvSpPr>
          <p:nvPr>
            <p:ph type="title"/>
          </p:nvPr>
        </p:nvSpPr>
        <p:spPr>
          <a:xfrm>
            <a:off x="609600" y="330200"/>
            <a:ext cx="10972800" cy="355600"/>
          </a:xfrm>
        </p:spPr>
        <p:txBody>
          <a:bodyPr/>
          <a:lstStyle/>
          <a:p>
            <a:r>
              <a:t>Virtual Machines and Containers (1)</a:t>
            </a:r>
          </a:p>
        </p:txBody>
      </p:sp>
      <p:sp>
        <p:nvSpPr>
          <p:cNvPr id="9" name="Footer Placeholder 4">
            <a:extLst>
              <a:ext uri="{FF2B5EF4-FFF2-40B4-BE49-F238E27FC236}">
                <a16:creationId xmlns:a16="http://schemas.microsoft.com/office/drawing/2014/main" id="{FF92C2E2-FA32-4759-B4F4-998062C13EA9}"/>
              </a:ext>
            </a:extLst>
          </p:cNvPr>
          <p:cNvSpPr>
            <a:spLocks noGrp="1"/>
          </p:cNvSpPr>
          <p:nvPr>
            <p:ph type="ftr" sz="quarter" idx="13"/>
          </p:nvPr>
        </p:nvSpPr>
        <p:spPr>
          <a:xfrm>
            <a:off x="3327662" y="6464899"/>
            <a:ext cx="8254738" cy="301661"/>
          </a:xfrm>
        </p:spPr>
        <p:txBody>
          <a:bodyPr/>
          <a:lstStyle/>
          <a:p>
            <a:pPr>
              <a:lnSpc>
                <a:spcPct val="90000"/>
              </a:lnSpc>
            </a:pPr>
            <a:r>
              <a:rPr lang="en-US"/>
              <a:t>VMware vSphere: Install, Configure, Manage [V7]      |     3 - 48</a:t>
            </a:r>
            <a:endParaRPr lang="en-US" dirty="0"/>
          </a:p>
        </p:txBody>
      </p:sp>
    </p:spTree>
    <p:custDataLst>
      <p:tags r:id="rId1"/>
    </p:custData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p>
            <a:r>
              <a:t>Virtual Machines and Containers (2)</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VMs and containers work in different ways.</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3 - 49</a:t>
            </a:r>
            <a:endParaRPr lang="en-US" dirty="0"/>
          </a:p>
        </p:txBody>
      </p:sp>
      <p:graphicFrame>
        <p:nvGraphicFramePr>
          <p:cNvPr id="10368" name="Table 1"/>
          <p:cNvGraphicFramePr>
            <a:graphicFrameLocks noGrp="1"/>
          </p:cNvGraphicFramePr>
          <p:nvPr/>
        </p:nvGraphicFramePr>
        <p:xfrm>
          <a:off x="609600" y="1583697"/>
          <a:ext cx="10972800" cy="2392680"/>
        </p:xfrm>
        <a:graphic>
          <a:graphicData uri="http://schemas.openxmlformats.org/drawingml/2006/table">
            <a:tbl>
              <a:tblPr firstRow="1" bandRow="1">
                <a:tableStyleId>{6E25E649-3F16-4E02-A733-19D2CDBF48F0}</a:tableStyleId>
              </a:tblPr>
              <a:tblGrid>
                <a:gridCol w="5486400">
                  <a:extLst>
                    <a:ext uri="{9D8B030D-6E8A-4147-A177-3AD203B41FA5}">
                      <a16:colId xmlns:a16="http://schemas.microsoft.com/office/drawing/2014/main" val="20000"/>
                    </a:ext>
                  </a:extLst>
                </a:gridCol>
                <a:gridCol w="5486400">
                  <a:extLst>
                    <a:ext uri="{9D8B030D-6E8A-4147-A177-3AD203B41FA5}">
                      <a16:colId xmlns:a16="http://schemas.microsoft.com/office/drawing/2014/main" val="20001"/>
                    </a:ext>
                  </a:extLst>
                </a:gridCol>
              </a:tblGrid>
              <a:tr h="370840">
                <a:tc>
                  <a:txBody>
                    <a:bodyPr/>
                    <a:lstStyle/>
                    <a:p>
                      <a:pPr marL="0" indent="0" algn="l">
                        <a:buNone/>
                      </a:pPr>
                      <a:r>
                        <a:t>Virtual Machines</a:t>
                      </a:r>
                    </a:p>
                  </a:txBody>
                  <a:tcPr/>
                </a:tc>
                <a:tc>
                  <a:txBody>
                    <a:bodyPr/>
                    <a:lstStyle/>
                    <a:p>
                      <a:pPr marL="0" indent="0" algn="l">
                        <a:buNone/>
                      </a:pPr>
                      <a:r>
                        <a:t>Containers</a:t>
                      </a:r>
                    </a:p>
                  </a:txBody>
                  <a:tcPr/>
                </a:tc>
                <a:extLst>
                  <a:ext uri="{0D108BD9-81ED-4DB2-BD59-A6C34878D82A}">
                    <a16:rowId xmlns:a16="http://schemas.microsoft.com/office/drawing/2014/main" val="10000"/>
                  </a:ext>
                </a:extLst>
              </a:tr>
              <a:tr h="370840">
                <a:tc>
                  <a:txBody>
                    <a:bodyPr/>
                    <a:lstStyle/>
                    <a:p>
                      <a:pPr marL="0" indent="0" algn="l">
                        <a:buNone/>
                      </a:pPr>
                      <a:r>
                        <a:t>Encapsulation of an entire operating system</a:t>
                      </a:r>
                    </a:p>
                  </a:txBody>
                  <a:tcPr/>
                </a:tc>
                <a:tc>
                  <a:txBody>
                    <a:bodyPr/>
                    <a:lstStyle/>
                    <a:p>
                      <a:pPr marL="0" indent="0" algn="l">
                        <a:buNone/>
                      </a:pPr>
                      <a:r>
                        <a:t>Encapsulation of an application and dependent binaries or libraries</a:t>
                      </a:r>
                    </a:p>
                  </a:txBody>
                  <a:tcPr/>
                </a:tc>
                <a:extLst>
                  <a:ext uri="{0D108BD9-81ED-4DB2-BD59-A6C34878D82A}">
                    <a16:rowId xmlns:a16="http://schemas.microsoft.com/office/drawing/2014/main" val="10001"/>
                  </a:ext>
                </a:extLst>
              </a:tr>
              <a:tr h="370840">
                <a:tc>
                  <a:txBody>
                    <a:bodyPr/>
                    <a:lstStyle/>
                    <a:p>
                      <a:pPr marL="0" indent="0" algn="l">
                        <a:buNone/>
                      </a:pPr>
                      <a:r>
                        <a:t>Scheduled by the hypervisor</a:t>
                      </a:r>
                    </a:p>
                  </a:txBody>
                  <a:tcPr/>
                </a:tc>
                <a:tc>
                  <a:txBody>
                    <a:bodyPr/>
                    <a:lstStyle/>
                    <a:p>
                      <a:pPr marL="0" indent="0" algn="l">
                        <a:buNone/>
                      </a:pPr>
                      <a:r>
                        <a:t>Scheduled by the container host OS </a:t>
                      </a:r>
                    </a:p>
                  </a:txBody>
                  <a:tcPr/>
                </a:tc>
                <a:extLst>
                  <a:ext uri="{0D108BD9-81ED-4DB2-BD59-A6C34878D82A}">
                    <a16:rowId xmlns:a16="http://schemas.microsoft.com/office/drawing/2014/main" val="10002"/>
                  </a:ext>
                </a:extLst>
              </a:tr>
              <a:tr h="370840">
                <a:tc>
                  <a:txBody>
                    <a:bodyPr/>
                    <a:lstStyle/>
                    <a:p>
                      <a:pPr marL="0" indent="0" algn="l">
                        <a:buNone/>
                      </a:pPr>
                      <a:r>
                        <a:t>Run on the hypervisor</a:t>
                      </a:r>
                    </a:p>
                  </a:txBody>
                  <a:tcPr/>
                </a:tc>
                <a:tc>
                  <a:txBody>
                    <a:bodyPr/>
                    <a:lstStyle/>
                    <a:p>
                      <a:pPr marL="0" indent="0" algn="l">
                        <a:buNone/>
                      </a:pPr>
                      <a:r>
                        <a:t>Run on the container host OS</a:t>
                      </a:r>
                    </a:p>
                  </a:txBody>
                  <a:tcPr/>
                </a:tc>
                <a:extLst>
                  <a:ext uri="{0D108BD9-81ED-4DB2-BD59-A6C34878D82A}">
                    <a16:rowId xmlns:a16="http://schemas.microsoft.com/office/drawing/2014/main" val="10003"/>
                  </a:ext>
                </a:extLst>
              </a:tr>
              <a:tr h="370840">
                <a:tc>
                  <a:txBody>
                    <a:bodyPr/>
                    <a:lstStyle/>
                    <a:p>
                      <a:pPr marL="0" indent="0" algn="l">
                        <a:buNone/>
                      </a:pPr>
                      <a:r>
                        <a:t>Starting a VM means starting an operating system (seconds to minutes)</a:t>
                      </a:r>
                    </a:p>
                  </a:txBody>
                  <a:tcPr/>
                </a:tc>
                <a:tc>
                  <a:txBody>
                    <a:bodyPr/>
                    <a:lstStyle/>
                    <a:p>
                      <a:pPr marL="0" indent="0" algn="l">
                        <a:buNone/>
                      </a:pPr>
                      <a:r>
                        <a:t>Starting a container means starting the application process (milliseconds to seconds)</a:t>
                      </a:r>
                    </a:p>
                  </a:txBody>
                  <a:tcPr/>
                </a:tc>
                <a:extLst>
                  <a:ext uri="{0D108BD9-81ED-4DB2-BD59-A6C34878D82A}">
                    <a16:rowId xmlns:a16="http://schemas.microsoft.com/office/drawing/2014/main" val="10004"/>
                  </a:ext>
                </a:extLst>
              </a:tr>
            </a:tbl>
          </a:graphicData>
        </a:graphic>
      </p:graphicFrame>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Transition">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EC0B194-305E-4C52-A3BC-D1DEDF46186A}"/>
              </a:ext>
            </a:extLst>
          </p:cNvPr>
          <p:cNvSpPr>
            <a:spLocks noGrp="1"/>
          </p:cNvSpPr>
          <p:nvPr>
            <p:ph type="title"/>
          </p:nvPr>
        </p:nvSpPr>
        <p:spPr>
          <a:xfrm>
            <a:off x="616855" y="1676400"/>
            <a:ext cx="7257143" cy="1752600"/>
          </a:xfrm>
        </p:spPr>
        <p:txBody>
          <a:bodyPr anchor="b"/>
          <a:lstStyle>
            <a:lvl1pPr algn="l">
              <a:lnSpc>
                <a:spcPct val="100000"/>
              </a:lnSpc>
              <a:defRPr sz="2800" b="0" cap="none" baseline="0"/>
            </a:lvl1pPr>
          </a:lstStyle>
          <a:p>
            <a:r>
              <a:t>Lesson 1: Creating Virtual Machines</a:t>
            </a:r>
          </a:p>
        </p:txBody>
      </p:sp>
      <p:pic>
        <p:nvPicPr>
          <p:cNvPr id="10" name="Picture 4" descr="C:\Users\jmaltese\AppData\Local\Temp\6\SNAGHTML1ac7bba0.PNG">
            <a:extLst>
              <a:ext uri="{FF2B5EF4-FFF2-40B4-BE49-F238E27FC236}">
                <a16:creationId xmlns:a16="http://schemas.microsoft.com/office/drawing/2014/main" id="{3E92330F-F74F-4FC0-A158-D8A6B4F52B66}"/>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600" y="6447600"/>
            <a:ext cx="1408739" cy="262702"/>
          </a:xfrm>
          <a:prstGeom prst="rect">
            <a:avLst/>
          </a:prstGeom>
          <a:noFill/>
          <a:extLst>
            <a:ext uri="{909E8E84-426E-40DD-AFC4-6F175D3DCCD1}">
              <a14:hiddenFill xmlns:a14="http://schemas.microsoft.com/office/drawing/2010/main">
                <a:solidFill>
                  <a:srgbClr val="FFFFFF"/>
                </a:solidFill>
              </a14:hiddenFill>
            </a:ext>
          </a:extLst>
        </p:spPr>
      </p:pic>
      <p:sp>
        <p:nvSpPr>
          <p:cNvPr id="10213"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About Kubernetes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Containers are managed on a single container host. Managing multiple containers across multiple container hosts creates many problems:</a:t>
            </a:r>
          </a:p>
          <a:p>
            <a:pPr>
              <a:buFont typeface="Arial" pitchFamily="34" charset="0"/>
              <a:buChar char="•"/>
            </a:pPr>
            <a:r>
              <a:t>Managing large numbers of  containers</a:t>
            </a:r>
          </a:p>
          <a:p>
            <a:pPr>
              <a:buFont typeface="Arial" pitchFamily="34" charset="0"/>
              <a:buChar char="•"/>
            </a:pPr>
            <a:r>
              <a:t>Restarting failed containers</a:t>
            </a:r>
          </a:p>
          <a:p>
            <a:pPr>
              <a:buFont typeface="Arial" pitchFamily="34" charset="0"/>
              <a:buChar char="•"/>
            </a:pPr>
            <a:r>
              <a:t>Scaling containers to meet capacity</a:t>
            </a:r>
          </a:p>
          <a:p>
            <a:pPr>
              <a:buFont typeface="Arial" pitchFamily="34" charset="0"/>
              <a:buChar char="•"/>
            </a:pPr>
            <a:r>
              <a:t>Networking and load balancing</a:t>
            </a:r>
          </a:p>
          <a:p>
            <a:pPr marL="0" indent="0">
              <a:buNone/>
            </a:pPr>
            <a:r>
              <a:t>Kubernetes provides an orchestration layer to solve these problems.</a:t>
            </a:r>
          </a:p>
          <a:p>
            <a:pPr marL="0" indent="0">
              <a:buNone/>
            </a:pPr>
            <a:r>
              <a:t>Kubernetes is an open-source system for automating deployment, scaling, and management of containerized applications.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3 - 50</a:t>
            </a:r>
            <a:endParaRPr lang="en-US" dirty="0"/>
          </a:p>
        </p:txBody>
      </p:sp>
    </p:spTree>
    <p:custDataLst>
      <p:tags r:id="rId1"/>
    </p:custData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86|150"/>
          <p:cNvPicPr>
            <a:picLocks noGrp="1" noChangeAspect="1"/>
          </p:cNvPicPr>
          <p:nvPr>
            <p:ph sz="half" idx="12"/>
          </p:nvPr>
        </p:nvPicPr>
        <p:blipFill>
          <a:blip r:embed="rId4"/>
          <a:stretch>
            <a:fillRect/>
          </a:stretch>
        </p:blipFill>
        <p:spPr>
          <a:xfrm>
            <a:off x="3226522" y="1583697"/>
            <a:ext cx="5738956" cy="4628191"/>
          </a:xfrm>
          <a:prstGeom prst="rect">
            <a:avLst/>
          </a:prstGeom>
        </p:spPr>
      </p:pic>
      <p:sp>
        <p:nvSpPr>
          <p:cNvPr id="2" name="Title 1"/>
          <p:cNvSpPr>
            <a:spLocks noGrp="1"/>
          </p:cNvSpPr>
          <p:nvPr>
            <p:ph type="title"/>
          </p:nvPr>
        </p:nvSpPr>
        <p:spPr>
          <a:xfrm>
            <a:off x="609600" y="330200"/>
            <a:ext cx="10972800" cy="355600"/>
          </a:xfrm>
        </p:spPr>
        <p:txBody>
          <a:bodyPr/>
          <a:lstStyle/>
          <a:p>
            <a:r>
              <a:t>Challenges of Running Kubernetes in Production</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The top challenges of running Kubernetes are reliability, security, networking, scaling, logging, and complexity.</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3 - 51</a:t>
            </a:r>
            <a:endParaRPr lang="en-US" dirty="0"/>
          </a:p>
        </p:txBody>
      </p:sp>
      <p:grpSp>
        <p:nvGrpSpPr>
          <p:cNvPr id="10378" name="OverlayMainGroup_10379[9|6|555|1723|297|186|150]"/>
          <p:cNvGrpSpPr/>
          <p:nvPr/>
        </p:nvGrpSpPr>
        <p:grpSpPr>
          <a:xfrm>
            <a:off x="3411650" y="18708004"/>
            <a:ext cx="53162479" cy="9163817"/>
            <a:chOff x="57150" y="5286375"/>
            <a:chExt cx="16411575" cy="2828925"/>
          </a:xfrm>
        </p:grpSpPr>
        <p:sp>
          <p:nvSpPr>
            <p:cNvPr id="10376" name="OverlayBoundedText_10376"/>
            <p:cNvSpPr/>
            <p:nvPr/>
          </p:nvSpPr>
          <p:spPr>
            <a:xfrm>
              <a:off x="2314575" y="5286375"/>
              <a:ext cx="14116050" cy="1038225"/>
            </a:xfrm>
            <a:prstGeom prst="rect">
              <a:avLst/>
            </a:prstGeom>
            <a:solidFill>
              <a:srgbClr val="FFFFFF">
                <a:alpha val="0"/>
              </a:srgbClr>
            </a:solidFill>
          </p:spPr>
          <p:style>
            <a:lnRef idx="0">
              <a:srgbClr val="000000"/>
            </a:lnRef>
            <a:fillRef idx="0">
              <a:srgbClr val="FFFFFF"/>
            </a:fillRef>
            <a:effectRef idx="0">
              <a:scrgbClr r="0" g="0" b="0"/>
            </a:effectRef>
            <a:fontRef idx="minor"/>
          </p:style>
          <p:txBody>
            <a:bodyPr numCol="1" anchor="ctr"/>
            <a:lstStyle/>
            <a:p>
              <a:pPr algn="ctr"/>
              <a:r>
                <a:rPr sz="10262">
                  <a:solidFill>
                    <a:srgbClr val="FFFFFF"/>
                  </a:solidFill>
                  <a:latin typeface="Arial" pitchFamily="34" charset="0"/>
                </a:rPr>
                <a:t>All Solved by the VMware PKS Solution </a:t>
              </a:r>
            </a:p>
          </p:txBody>
        </p:sp>
        <p:sp>
          <p:nvSpPr>
            <p:cNvPr id="10377" name="OverlayBoundedText_10377"/>
            <p:cNvSpPr/>
            <p:nvPr/>
          </p:nvSpPr>
          <p:spPr>
            <a:xfrm>
              <a:off x="57150" y="7867650"/>
              <a:ext cx="16411575" cy="247650"/>
            </a:xfrm>
            <a:prstGeom prst="rect">
              <a:avLst/>
            </a:prstGeom>
            <a:solidFill>
              <a:srgbClr val="FFFFFF">
                <a:alpha val="0"/>
              </a:srgbClr>
            </a:solidFill>
          </p:spPr>
          <p:style>
            <a:lnRef idx="0">
              <a:srgbClr val="000000"/>
            </a:lnRef>
            <a:fillRef idx="0">
              <a:srgbClr val="FFFFFF"/>
            </a:fillRef>
            <a:effectRef idx="0">
              <a:scrgbClr r="0" g="0" b="0"/>
            </a:effectRef>
            <a:fontRef idx="minor"/>
          </p:style>
          <p:txBody>
            <a:bodyPr numCol="1" anchor="t"/>
            <a:lstStyle/>
            <a:p>
              <a:pPr algn="ctr"/>
              <a:r>
                <a:rPr sz="3848">
                  <a:solidFill>
                    <a:srgbClr val="000000"/>
                  </a:solidFill>
                  <a:latin typeface="Arial" pitchFamily="34" charset="0"/>
                </a:rPr>
                <a:t>Source: Cloud native Computing Foundation User Survey 2019 </a:t>
              </a:r>
            </a:p>
          </p:txBody>
        </p:sp>
      </p:grpSp>
    </p:spTree>
    <p:custDataLst>
      <p:tags r:id="rId1"/>
    </p:custData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Image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Architecting with Common Application Requirements</a:t>
            </a:r>
          </a:p>
        </p:txBody>
      </p:sp>
      <p:pic>
        <p:nvPicPr>
          <p:cNvPr id="4" name="Text Placeholder 2|294|150">
            <a:extLst>
              <a:ext uri="{FF2B5EF4-FFF2-40B4-BE49-F238E27FC236}">
                <a16:creationId xmlns:a16="http://schemas.microsoft.com/office/drawing/2014/main" id="{074465FE-83A1-43BF-B460-8D70880BDE6E}"/>
              </a:ext>
            </a:extLst>
          </p:cNvPr>
          <p:cNvPicPr>
            <a:picLocks noGrp="1" noChangeAspect="1"/>
          </p:cNvPicPr>
          <p:nvPr>
            <p:ph idx="1"/>
          </p:nvPr>
        </p:nvPicPr>
        <p:blipFill>
          <a:blip r:embed="rId4"/>
          <a:stretch>
            <a:fillRect/>
          </a:stretch>
        </p:blipFill>
        <p:spPr>
          <a:xfrm>
            <a:off x="742666" y="914400"/>
            <a:ext cx="10706667" cy="5467350"/>
          </a:xfrm>
          <a:prstGeom prst="rect">
            <a:avLst/>
          </a:prstGeom>
        </p:spPr>
      </p:pic>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3 - 52</a:t>
            </a:r>
            <a:endParaRPr lang="en-US" dirty="0"/>
          </a:p>
        </p:txBody>
      </p:sp>
      <p:grpSp>
        <p:nvGrpSpPr>
          <p:cNvPr id="10391" name="OverlayMainGroup_10392[4|0|-1|1792|817|294|150]"/>
          <p:cNvGrpSpPr/>
          <p:nvPr/>
        </p:nvGrpSpPr>
        <p:grpSpPr>
          <a:xfrm>
            <a:off x="742666" y="877951"/>
            <a:ext cx="65259682" cy="29752882"/>
            <a:chOff x="0" y="-9525"/>
            <a:chExt cx="17068800" cy="7781925"/>
          </a:xfrm>
        </p:grpSpPr>
        <p:sp>
          <p:nvSpPr>
            <p:cNvPr id="10384" name="OverlayBoundedText_10384"/>
            <p:cNvSpPr/>
            <p:nvPr/>
          </p:nvSpPr>
          <p:spPr>
            <a:xfrm>
              <a:off x="4181475" y="-9525"/>
              <a:ext cx="1209675" cy="428625"/>
            </a:xfrm>
            <a:prstGeom prst="rect">
              <a:avLst/>
            </a:prstGeom>
            <a:solidFill>
              <a:srgbClr val="ECECEA">
                <a:alpha val="0"/>
              </a:srgbClr>
            </a:solidFill>
          </p:spPr>
          <p:style>
            <a:lnRef idx="0">
              <a:srgbClr val="000000"/>
            </a:lnRef>
            <a:fillRef idx="0">
              <a:srgbClr val="ECECEA"/>
            </a:fillRef>
            <a:effectRef idx="0">
              <a:scrgbClr r="0" g="0" b="0"/>
            </a:effectRef>
            <a:fontRef idx="minor"/>
          </p:style>
          <p:txBody>
            <a:bodyPr numCol="1" anchor="t"/>
            <a:lstStyle/>
            <a:p>
              <a:pPr algn="l"/>
              <a:r>
                <a:rPr sz="7570">
                  <a:solidFill>
                    <a:srgbClr val="000000"/>
                  </a:solidFill>
                  <a:latin typeface="Arial" pitchFamily="34" charset="0"/>
                </a:rPr>
                <a:t>AppDev</a:t>
              </a:r>
            </a:p>
          </p:txBody>
        </p:sp>
        <p:sp>
          <p:nvSpPr>
            <p:cNvPr id="10385" name="OverlayBoundedText_10385"/>
            <p:cNvSpPr/>
            <p:nvPr/>
          </p:nvSpPr>
          <p:spPr>
            <a:xfrm>
              <a:off x="4019550" y="3724275"/>
              <a:ext cx="1485900" cy="752475"/>
            </a:xfrm>
            <a:prstGeom prst="rect">
              <a:avLst/>
            </a:prstGeom>
            <a:solidFill>
              <a:srgbClr val="ECECEA">
                <a:alpha val="0"/>
              </a:srgbClr>
            </a:solidFill>
          </p:spPr>
          <p:style>
            <a:lnRef idx="0">
              <a:srgbClr val="000000"/>
            </a:lnRef>
            <a:fillRef idx="0">
              <a:srgbClr val="ECECEA"/>
            </a:fillRef>
            <a:effectRef idx="0">
              <a:scrgbClr r="0" g="0" b="0"/>
            </a:effectRef>
            <a:fontRef idx="minor"/>
          </p:style>
          <p:txBody>
            <a:bodyPr numCol="1" anchor="t"/>
            <a:lstStyle/>
            <a:p>
              <a:pPr algn="l"/>
              <a:r>
                <a:rPr sz="7570">
                  <a:solidFill>
                    <a:srgbClr val="000000"/>
                  </a:solidFill>
                  <a:latin typeface="Arial" pitchFamily="34" charset="0"/>
                </a:rPr>
                <a:t>Platform Ops</a:t>
              </a:r>
            </a:p>
          </p:txBody>
        </p:sp>
        <p:sp>
          <p:nvSpPr>
            <p:cNvPr id="10386" name="OverlayBoundedText_10386"/>
            <p:cNvSpPr/>
            <p:nvPr/>
          </p:nvSpPr>
          <p:spPr>
            <a:xfrm>
              <a:off x="0" y="0"/>
              <a:ext cx="3571875" cy="2790825"/>
            </a:xfrm>
            <a:prstGeom prst="rect">
              <a:avLst/>
            </a:prstGeom>
            <a:solidFill>
              <a:srgbClr val="ECECEA">
                <a:alpha val="0"/>
              </a:srgbClr>
            </a:solidFill>
          </p:spPr>
          <p:style>
            <a:lnRef idx="0">
              <a:srgbClr val="000000"/>
            </a:lnRef>
            <a:fillRef idx="0">
              <a:srgbClr val="ECECEA"/>
            </a:fillRef>
            <a:effectRef idx="0">
              <a:scrgbClr r="0" g="0" b="0"/>
            </a:effectRef>
            <a:fontRef idx="minor"/>
          </p:style>
          <p:txBody>
            <a:bodyPr numCol="1" anchor="t"/>
            <a:lstStyle/>
            <a:p>
              <a:pPr algn="l"/>
              <a:endParaRPr sz="6882"/>
            </a:p>
          </p:txBody>
        </p:sp>
        <p:sp>
          <p:nvSpPr>
            <p:cNvPr id="10387" name="OverlayBoundedText_10387"/>
            <p:cNvSpPr/>
            <p:nvPr/>
          </p:nvSpPr>
          <p:spPr>
            <a:xfrm>
              <a:off x="0" y="0"/>
              <a:ext cx="6162675" cy="6629400"/>
            </a:xfrm>
            <a:prstGeom prst="rect">
              <a:avLst/>
            </a:prstGeom>
            <a:solidFill>
              <a:srgbClr val="ECECEA">
                <a:alpha val="0"/>
              </a:srgbClr>
            </a:solidFill>
          </p:spPr>
          <p:style>
            <a:lnRef idx="0">
              <a:srgbClr val="000000"/>
            </a:lnRef>
            <a:fillRef idx="0">
              <a:srgbClr val="ECECEA"/>
            </a:fillRef>
            <a:effectRef idx="0">
              <a:scrgbClr r="0" g="0" b="0"/>
            </a:effectRef>
            <a:fontRef idx="minor"/>
          </p:style>
          <p:txBody>
            <a:bodyPr numCol="1" anchor="t"/>
            <a:lstStyle/>
            <a:p>
              <a:pPr algn="l"/>
              <a:endParaRPr sz="6882"/>
            </a:p>
          </p:txBody>
        </p:sp>
        <p:sp>
          <p:nvSpPr>
            <p:cNvPr id="10388" name="OverlayBoundedText_10388"/>
            <p:cNvSpPr/>
            <p:nvPr/>
          </p:nvSpPr>
          <p:spPr>
            <a:xfrm>
              <a:off x="0" y="0"/>
              <a:ext cx="3533775" cy="1276350"/>
            </a:xfrm>
            <a:prstGeom prst="rect">
              <a:avLst/>
            </a:prstGeom>
            <a:solidFill>
              <a:srgbClr val="ECECEA">
                <a:alpha val="0"/>
              </a:srgbClr>
            </a:solidFill>
          </p:spPr>
          <p:style>
            <a:lnRef idx="0">
              <a:srgbClr val="000000"/>
            </a:lnRef>
            <a:fillRef idx="0">
              <a:srgbClr val="ECECEA"/>
            </a:fillRef>
            <a:effectRef idx="0">
              <a:scrgbClr r="0" g="0" b="0"/>
            </a:effectRef>
            <a:fontRef idx="minor"/>
          </p:style>
          <p:txBody>
            <a:bodyPr numCol="1" anchor="t"/>
            <a:lstStyle/>
            <a:p>
              <a:pPr algn="l"/>
              <a:endParaRPr sz="6882"/>
            </a:p>
          </p:txBody>
        </p:sp>
        <p:sp>
          <p:nvSpPr>
            <p:cNvPr id="10389" name="OverlayBoundedText_10389"/>
            <p:cNvSpPr/>
            <p:nvPr/>
          </p:nvSpPr>
          <p:spPr>
            <a:xfrm>
              <a:off x="0" y="0"/>
              <a:ext cx="3600450" cy="4533900"/>
            </a:xfrm>
            <a:prstGeom prst="rect">
              <a:avLst/>
            </a:prstGeom>
            <a:solidFill>
              <a:srgbClr val="ECECEA">
                <a:alpha val="0"/>
              </a:srgbClr>
            </a:solidFill>
          </p:spPr>
          <p:style>
            <a:lnRef idx="0">
              <a:srgbClr val="000000"/>
            </a:lnRef>
            <a:fillRef idx="0">
              <a:srgbClr val="ECECEA"/>
            </a:fillRef>
            <a:effectRef idx="0">
              <a:scrgbClr r="0" g="0" b="0"/>
            </a:effectRef>
            <a:fontRef idx="minor"/>
          </p:style>
          <p:txBody>
            <a:bodyPr numCol="1" anchor="t"/>
            <a:lstStyle/>
            <a:p>
              <a:pPr algn="l"/>
              <a:endParaRPr sz="6882"/>
            </a:p>
          </p:txBody>
        </p:sp>
        <p:sp>
          <p:nvSpPr>
            <p:cNvPr id="10390" name="OverlayBoundedText_10390"/>
            <p:cNvSpPr/>
            <p:nvPr/>
          </p:nvSpPr>
          <p:spPr>
            <a:xfrm>
              <a:off x="5762625" y="7115175"/>
              <a:ext cx="11306175" cy="657225"/>
            </a:xfrm>
            <a:prstGeom prst="rect">
              <a:avLst/>
            </a:prstGeom>
            <a:solidFill>
              <a:srgbClr val="ECECEA">
                <a:alpha val="0"/>
              </a:srgbClr>
            </a:solidFill>
          </p:spPr>
          <p:style>
            <a:lnRef idx="0">
              <a:srgbClr val="000000"/>
            </a:lnRef>
            <a:fillRef idx="0">
              <a:srgbClr val="ECECEA"/>
            </a:fillRef>
            <a:effectRef idx="0">
              <a:scrgbClr r="0" g="0" b="0"/>
            </a:effectRef>
            <a:fontRef idx="minor"/>
          </p:style>
          <p:txBody>
            <a:bodyPr numCol="1" anchor="t"/>
            <a:lstStyle/>
            <a:p>
              <a:pPr algn="l"/>
              <a:r>
                <a:rPr sz="9084">
                  <a:solidFill>
                    <a:srgbClr val="FFFFFF"/>
                  </a:solidFill>
                  <a:latin typeface="Arial" pitchFamily="34" charset="0"/>
                </a:rPr>
                <a:t>Infrastructure</a:t>
              </a:r>
            </a:p>
          </p:txBody>
        </p:sp>
      </p:grpSp>
    </p:spTree>
    <p:custDataLst>
      <p:tags r:id="rId1"/>
    </p:custData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Review of 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Describe the benefits and use cases for containers</a:t>
            </a:r>
          </a:p>
          <a:p>
            <a:pPr>
              <a:buFont typeface="Arial" pitchFamily="34" charset="0"/>
              <a:buChar char="•"/>
            </a:pPr>
            <a:r>
              <a:t>Identify the parts of a container system</a:t>
            </a:r>
          </a:p>
          <a:p>
            <a:pPr>
              <a:buFont typeface="Arial" pitchFamily="34" charset="0"/>
              <a:buChar char="•"/>
            </a:pPr>
            <a:r>
              <a:t>Differentiate between containers and virtual machines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3 - 53</a:t>
            </a:r>
            <a:endParaRPr lang="en-US" dirty="0"/>
          </a:p>
        </p:txBody>
      </p:sp>
    </p:spTree>
    <p:custDataLst>
      <p:tags r:id="rId1"/>
    </p:custData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Virtual Beans: Virtualizing Workloads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indent="0">
              <a:buNone/>
            </a:pPr>
            <a:r>
              <a:t>As a Virtual Beans administrator, you want to start creating VMs with different configurations and testing your applications.</a:t>
            </a:r>
          </a:p>
          <a:p>
            <a:pPr marL="0" lvl="0" indent="0">
              <a:spcBef>
                <a:spcPts val="0"/>
              </a:spcBef>
              <a:spcAft>
                <a:spcPts val="0"/>
              </a:spcAft>
              <a:buNone/>
            </a:pPr>
            <a:r>
              <a:rPr lang="en-US" sz="2000" dirty="0">
                <a:solidFill>
                  <a:schemeClr val="tx2"/>
                </a:solidFill>
                <a:cs typeface="Calibri" pitchFamily="34" charset="0"/>
              </a:rPr>
              <a:t>Your key takeaways are:</a:t>
            </a:r>
          </a:p>
          <a:p>
            <a:pPr>
              <a:buFont typeface="Arial" pitchFamily="34" charset="0"/>
              <a:buChar char="•"/>
            </a:pPr>
            <a:r>
              <a:t>The VMware Compatibility Guide can help you determine what versions of Windows and Linux guest operating systems are supported in ESXi 7.0.</a:t>
            </a:r>
          </a:p>
          <a:p>
            <a:pPr>
              <a:buFont typeface="Arial" pitchFamily="34" charset="0"/>
              <a:buChar char="•"/>
            </a:pPr>
            <a:r>
              <a:t>Virtual machines support a wide selection of virtual hardware devices, for example, vGPUs and NVME adapters.</a:t>
            </a:r>
          </a:p>
          <a:p>
            <a:pPr>
              <a:buFont typeface="Arial" pitchFamily="34" charset="0"/>
              <a:buChar char="•"/>
            </a:pPr>
            <a:r>
              <a:t>vSphere provides the underlying infrastructure on which containers and Kubernetes run.</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3 - 54</a:t>
            </a:r>
            <a:endParaRPr lang="en-US" dirty="0"/>
          </a:p>
        </p:txBody>
      </p:sp>
    </p:spTree>
    <p:custDataLst>
      <p:tags r:id="rId1"/>
    </p:custData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Key Points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a:buFont typeface="Arial" pitchFamily="34" charset="0"/>
              <a:buChar char="•"/>
            </a:pPr>
            <a:r>
              <a:t>A VM is a set of files that are encapsulated into a folder and placed on a datastore.</a:t>
            </a:r>
          </a:p>
          <a:p>
            <a:pPr>
              <a:buFont typeface="Arial" pitchFamily="34" charset="0"/>
              <a:buChar char="•"/>
            </a:pPr>
            <a:r>
              <a:t>VMs can be provisioned using the vSphere Client and VMware Host Client.</a:t>
            </a:r>
          </a:p>
          <a:p>
            <a:pPr>
              <a:buFont typeface="Arial" pitchFamily="34" charset="0"/>
              <a:buChar char="•"/>
            </a:pPr>
            <a:r>
              <a:t>VMware Tools increases the overall performance of the VM's guest operating system.</a:t>
            </a:r>
          </a:p>
          <a:p>
            <a:pPr>
              <a:buFont typeface="Arial" pitchFamily="34" charset="0"/>
              <a:buChar char="•"/>
            </a:pPr>
            <a:r>
              <a:t>The virtual hardware version, or VM compatibility level, determines the operating system functions that a VM supports.</a:t>
            </a:r>
          </a:p>
          <a:p>
            <a:pPr>
              <a:buFont typeface="Arial" pitchFamily="34" charset="0"/>
              <a:buChar char="•"/>
            </a:pPr>
            <a:r>
              <a:t>Containers are the ideal technology for microservices because the goals of containers align with the goals and benefits of the microservices architecture.</a:t>
            </a:r>
          </a:p>
          <a:p>
            <a:pPr marL="0" indent="0">
              <a:buNone/>
            </a:pPr>
            <a:r>
              <a:t>Questions?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3 - 55</a:t>
            </a:r>
            <a:endParaRPr lang="en-US" dirty="0"/>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Learner Objectives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After completing this lesson, you should be able to meet the following objectives:</a:t>
            </a:r>
          </a:p>
          <a:p>
            <a:pPr>
              <a:buFont typeface="Arial" pitchFamily="34" charset="0"/>
              <a:buChar char="•"/>
            </a:pPr>
            <a:r>
              <a:t>Create and provision a virtual machine</a:t>
            </a:r>
          </a:p>
          <a:p>
            <a:pPr>
              <a:buFont typeface="Arial" pitchFamily="34" charset="0"/>
              <a:buChar char="•"/>
            </a:pPr>
            <a:r>
              <a:t>Describe how to import a virtual appliance OVF template</a:t>
            </a:r>
          </a:p>
          <a:p>
            <a:pPr>
              <a:buFont typeface="Arial" pitchFamily="34" charset="0"/>
              <a:buChar char="•"/>
            </a:pPr>
            <a:r>
              <a:t>Explain the importance of VMware Tools</a:t>
            </a:r>
          </a:p>
          <a:p>
            <a:pPr>
              <a:buFont typeface="Arial" pitchFamily="34" charset="0"/>
              <a:buChar char="•"/>
            </a:pPr>
            <a:r>
              <a:t>Install VMware Tools</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3 - 6</a:t>
            </a:r>
            <a:endParaRPr lang="en-US" dirty="0"/>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7BBE-13CB-4E43-8281-B3F1E3EFF8CF}"/>
              </a:ext>
            </a:extLst>
          </p:cNvPr>
          <p:cNvSpPr>
            <a:spLocks noGrp="1"/>
          </p:cNvSpPr>
          <p:nvPr>
            <p:ph type="title"/>
          </p:nvPr>
        </p:nvSpPr>
        <p:spPr/>
        <p:txBody>
          <a:bodyPr anchor="ctr" anchorCtr="0"/>
          <a:lstStyle>
            <a:lvl1pPr>
              <a:lnSpc>
                <a:spcPct val="100000"/>
              </a:lnSpc>
              <a:defRPr/>
            </a:lvl1pPr>
          </a:lstStyle>
          <a:p>
            <a:r>
              <a:t>About Provisioning Virtual Machines</a:t>
            </a:r>
          </a:p>
        </p:txBody>
      </p:sp>
      <p:sp>
        <p:nvSpPr>
          <p:cNvPr id="4" name="Text Placeholder 2">
            <a:extLst>
              <a:ext uri="{FF2B5EF4-FFF2-40B4-BE49-F238E27FC236}">
                <a16:creationId xmlns:a16="http://schemas.microsoft.com/office/drawing/2014/main" id="{074465FE-83A1-43BF-B460-8D70880BDE6E}"/>
              </a:ext>
            </a:extLst>
          </p:cNvPr>
          <p:cNvSpPr>
            <a:spLocks noGrp="1"/>
          </p:cNvSpPr>
          <p:nvPr>
            <p:ph idx="1"/>
          </p:nvPr>
        </p:nvSpPr>
        <p:spPr>
          <a:xfrm>
            <a:off x="609600" y="914400"/>
            <a:ext cx="10972800" cy="5467350"/>
          </a:xfrm>
          <a:prstGeom prst="rect">
            <a:avLst/>
          </a:prstGeom>
        </p:spPr>
        <p:txBody>
          <a:bodyPr vert="horz" lIns="0" tIns="0" rIns="0" bIns="0" rtlCol="0">
            <a:noAutofit/>
          </a:bodyPr>
          <a:lstStyle/>
          <a:p>
            <a:pPr marL="0" lvl="0" indent="0">
              <a:spcBef>
                <a:spcPts val="0"/>
              </a:spcBef>
              <a:spcAft>
                <a:spcPts val="0"/>
              </a:spcAft>
              <a:buNone/>
            </a:pPr>
            <a:r>
              <a:rPr lang="en-US" sz="2000" dirty="0">
                <a:solidFill>
                  <a:schemeClr val="tx2"/>
                </a:solidFill>
                <a:cs typeface="Calibri" pitchFamily="34" charset="0"/>
              </a:rPr>
              <a:t>You can create VMs in several ways:</a:t>
            </a:r>
          </a:p>
          <a:p>
            <a:pPr>
              <a:buFont typeface="Arial" pitchFamily="34" charset="0"/>
              <a:buChar char="•"/>
            </a:pPr>
            <a:r>
              <a:t>Use the New Virtual Machine wizard to create a single VM using:</a:t>
            </a:r>
          </a:p>
          <a:p>
            <a:pPr lvl="1">
              <a:buFont typeface="Calibri" pitchFamily="34" charset="0"/>
              <a:buChar char="—"/>
            </a:pPr>
            <a:r>
              <a:t>The vSphere Client</a:t>
            </a:r>
          </a:p>
          <a:p>
            <a:pPr lvl="1">
              <a:buFont typeface="Calibri" pitchFamily="34" charset="0"/>
              <a:buChar char="—"/>
            </a:pPr>
            <a:r>
              <a:t>VMware Host Client</a:t>
            </a:r>
          </a:p>
          <a:p>
            <a:pPr>
              <a:buFont typeface="Arial" pitchFamily="34" charset="0"/>
              <a:buChar char="•"/>
            </a:pPr>
            <a:r>
              <a:t>Use the vSphere Client to deploy VMs in the following formats:</a:t>
            </a:r>
          </a:p>
          <a:p>
            <a:pPr lvl="1">
              <a:buFont typeface="Calibri" pitchFamily="34" charset="0"/>
              <a:buChar char="—"/>
            </a:pPr>
            <a:r>
              <a:t>New VMs from existing templates or clones</a:t>
            </a:r>
          </a:p>
          <a:p>
            <a:pPr lvl="1">
              <a:buFont typeface="Calibri" pitchFamily="34" charset="0"/>
              <a:buChar char="—"/>
            </a:pPr>
            <a:r>
              <a:t>VMs, virtual appliances, and vApps stored in OVF format</a:t>
            </a:r>
          </a:p>
        </p:txBody>
      </p:sp>
      <p:sp>
        <p:nvSpPr>
          <p:cNvPr id="7" name="Footer Placeholder 6">
            <a:extLst>
              <a:ext uri="{FF2B5EF4-FFF2-40B4-BE49-F238E27FC236}">
                <a16:creationId xmlns:a16="http://schemas.microsoft.com/office/drawing/2014/main" id="{D2F82163-5CBA-48E5-A22D-C030D5928FF3}"/>
              </a:ext>
            </a:extLst>
          </p:cNvPr>
          <p:cNvSpPr>
            <a:spLocks noGrp="1"/>
          </p:cNvSpPr>
          <p:nvPr>
            <p:ph type="ftr" sz="quarter" idx="10"/>
          </p:nvPr>
        </p:nvSpPr>
        <p:spPr/>
        <p:txBody>
          <a:bodyPr/>
          <a:lstStyle/>
          <a:p>
            <a:pPr>
              <a:lnSpc>
                <a:spcPct val="90000"/>
              </a:lnSpc>
            </a:pPr>
            <a:r>
              <a:rPr lang="en-US"/>
              <a:t>VMware vSphere: Install, Configure, Manage [V7]      |     3 - 7</a:t>
            </a:r>
            <a:endParaRPr lang="en-US" dirty="0"/>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1662|593"/>
          <p:cNvPicPr>
            <a:picLocks noGrp="1" noChangeAspect="1"/>
          </p:cNvPicPr>
          <p:nvPr>
            <p:ph sz="half" idx="12"/>
          </p:nvPr>
        </p:nvPicPr>
        <p:blipFill>
          <a:blip r:embed="rId4"/>
          <a:stretch>
            <a:fillRect/>
          </a:stretch>
        </p:blipFill>
        <p:spPr>
          <a:xfrm>
            <a:off x="609600" y="1583697"/>
            <a:ext cx="10972800" cy="3915084"/>
          </a:xfrm>
          <a:prstGeom prst="rect">
            <a:avLst/>
          </a:prstGeom>
        </p:spPr>
      </p:pic>
      <p:sp>
        <p:nvSpPr>
          <p:cNvPr id="2" name="Title 1"/>
          <p:cNvSpPr>
            <a:spLocks noGrp="1"/>
          </p:cNvSpPr>
          <p:nvPr>
            <p:ph type="title"/>
          </p:nvPr>
        </p:nvSpPr>
        <p:spPr>
          <a:xfrm>
            <a:off x="609600" y="330200"/>
            <a:ext cx="10972800" cy="355600"/>
          </a:xfrm>
        </p:spPr>
        <p:txBody>
          <a:bodyPr/>
          <a:lstStyle/>
          <a:p>
            <a:r>
              <a:t>Creating VMs with the New Virtual Machine Wizard (1)</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You can use the New Virtual Machine wizard in the vSphere Client to create a VM.</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3 - 8</a:t>
            </a:r>
            <a:endParaRPr lang="en-US" dirty="0"/>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pic>
        <p:nvPicPr>
          <p:cNvPr id="9" name="Content Placeholder 2|933|589"/>
          <p:cNvPicPr>
            <a:picLocks noGrp="1" noChangeAspect="1"/>
          </p:cNvPicPr>
          <p:nvPr>
            <p:ph sz="half" idx="12"/>
          </p:nvPr>
        </p:nvPicPr>
        <p:blipFill>
          <a:blip r:embed="rId4"/>
          <a:stretch>
            <a:fillRect/>
          </a:stretch>
        </p:blipFill>
        <p:spPr>
          <a:xfrm>
            <a:off x="2430378" y="1583697"/>
            <a:ext cx="7331243" cy="4628191"/>
          </a:xfrm>
          <a:prstGeom prst="rect">
            <a:avLst/>
          </a:prstGeom>
        </p:spPr>
      </p:pic>
      <p:sp>
        <p:nvSpPr>
          <p:cNvPr id="2" name="Title 1"/>
          <p:cNvSpPr>
            <a:spLocks noGrp="1"/>
          </p:cNvSpPr>
          <p:nvPr>
            <p:ph type="title"/>
          </p:nvPr>
        </p:nvSpPr>
        <p:spPr>
          <a:xfrm>
            <a:off x="609600" y="330200"/>
            <a:ext cx="10972800" cy="355600"/>
          </a:xfrm>
        </p:spPr>
        <p:txBody>
          <a:bodyPr/>
          <a:lstStyle/>
          <a:p>
            <a:r>
              <a:t>Creating VMs with the New Virtual Machine Wizard (2)</a:t>
            </a:r>
          </a:p>
        </p:txBody>
      </p:sp>
      <p:sp>
        <p:nvSpPr>
          <p:cNvPr id="3" name="Content Placeholder 2"/>
          <p:cNvSpPr>
            <a:spLocks noGrp="1"/>
          </p:cNvSpPr>
          <p:nvPr>
            <p:ph idx="1"/>
          </p:nvPr>
        </p:nvSpPr>
        <p:spPr>
          <a:xfrm>
            <a:off x="609600" y="914400"/>
            <a:ext cx="10972800" cy="587830"/>
          </a:xfrm>
        </p:spPr>
        <p:txBody>
          <a:bodyPr>
            <a:noAutofit/>
          </a:bodyPr>
          <a:lstStyle/>
          <a:p>
            <a:pPr marL="0" indent="0">
              <a:buNone/>
            </a:pPr>
            <a:r>
              <a:t>You can use the New Virtual Machine wizard in VMware Host Client to create a VM.</a:t>
            </a:r>
          </a:p>
        </p:txBody>
      </p:sp>
      <p:sp>
        <p:nvSpPr>
          <p:cNvPr id="7" name="Footer Placeholder 6">
            <a:extLst>
              <a:ext uri="{FF2B5EF4-FFF2-40B4-BE49-F238E27FC236}">
                <a16:creationId xmlns:a16="http://schemas.microsoft.com/office/drawing/2014/main" id="{3A98C190-4135-4A36-B60A-704147DB0E03}"/>
              </a:ext>
            </a:extLst>
          </p:cNvPr>
          <p:cNvSpPr>
            <a:spLocks noGrp="1"/>
          </p:cNvSpPr>
          <p:nvPr>
            <p:ph type="ftr" sz="quarter" idx="11"/>
          </p:nvPr>
        </p:nvSpPr>
        <p:spPr/>
        <p:txBody>
          <a:bodyPr/>
          <a:lstStyle/>
          <a:p>
            <a:pPr>
              <a:lnSpc>
                <a:spcPct val="90000"/>
              </a:lnSpc>
            </a:pPr>
            <a:r>
              <a:rPr lang="en-US"/>
              <a:t>VMware vSphere: Install, Configure, Manage [V7]      |     3 - 9</a:t>
            </a:r>
            <a:endParaRPr lang="en-US" dirty="0"/>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 - &amp;quot;&amp;lt;Module_Title&amp;gt;&amp;quot;&quot;/&gt;&lt;property id=&quot;20307&quot; value=&quot;332&quot;/&gt;&lt;/object&gt;&lt;object type=&quot;3&quot; unique_id=&quot;10005&quot;&gt;&lt;property id=&quot;20148&quot; value=&quot;5&quot;/&gt;&lt;property id=&quot;20300&quot; value=&quot;Slide 2 - &amp;quot;You Are Here&amp;quot;&quot;/&gt;&lt;property id=&quot;20307&quot; value=&quot;333&quot;/&gt;&lt;/object&gt;&lt;object type=&quot;3&quot; unique_id=&quot;10006&quot;&gt;&lt;property id=&quot;20148&quot; value=&quot;5&quot;/&gt;&lt;property id=&quot;20300&quot; value=&quot;Slide 3 - &amp;quot;You Are Here&amp;quot;&quot;/&gt;&lt;property id=&quot;20307&quot; value=&quot;334&quot;/&gt;&lt;/object&gt;&lt;object type=&quot;3&quot; unique_id=&quot;10007&quot;&gt;&lt;property id=&quot;20148&quot; value=&quot;5&quot;/&gt;&lt;property id=&quot;20300&quot; value=&quot;Slide 4 - &amp;quot;Importance&amp;quot;&quot;/&gt;&lt;property id=&quot;20307&quot; value=&quot;335&quot;/&gt;&lt;/object&gt;&lt;object type=&quot;3&quot; unique_id=&quot;10008&quot;&gt;&lt;property id=&quot;20148&quot; value=&quot;5&quot;/&gt;&lt;property id=&quot;20300&quot; value=&quot;Slide 5 - &amp;quot;Typographical Conventions&amp;quot;&quot;/&gt;&lt;property id=&quot;20307&quot; value=&quot;336&quot;/&gt;&lt;/object&gt;&lt;object type=&quot;3&quot; unique_id=&quot;10009&quot;&gt;&lt;property id=&quot;20148&quot; value=&quot;5&quot;/&gt;&lt;property id=&quot;20300&quot; value=&quot;Slide 6 - &amp;quot;Module Lessons&amp;quot;&quot;/&gt;&lt;property id=&quot;20307&quot; value=&quot;337&quot;/&gt;&lt;/object&gt;&lt;object type=&quot;3&quot; unique_id=&quot;10010&quot;&gt;&lt;property id=&quot;20148&quot; value=&quot;5&quot;/&gt;&lt;property id=&quot;20300&quot; value=&quot;Slide 7 - &amp;quot;Lesson #:&amp;#x0D;&amp;#x0A;&amp;lt;Lesson_Title&amp;gt;&amp;quot;&quot;/&gt;&lt;property id=&quot;20307&quot; value=&quot;338&quot;/&gt;&lt;/object&gt;&lt;object type=&quot;3&quot; unique_id=&quot;10011&quot;&gt;&lt;property id=&quot;20148&quot; value=&quot;5&quot;/&gt;&lt;property id=&quot;20300&quot; value=&quot;Slide 8 - &amp;quot;Learner Objectives&amp;quot;&quot;/&gt;&lt;property id=&quot;20307&quot; value=&quot;339&quot;/&gt;&lt;/object&gt;&lt;object type=&quot;3&quot; unique_id=&quot;10012&quot;&gt;&lt;property id=&quot;20148&quot; value=&quot;5&quot;/&gt;&lt;property id=&quot;20300&quot; value=&quot;Slide 9 - &amp;quot;&amp;lt;Content_Slide_Title&amp;gt;&amp;amp;#x09;&amp;quot;&quot;/&gt;&lt;property id=&quot;20307&quot; value=&quot;340&quot;/&gt;&lt;/object&gt;&lt;object type=&quot;3&quot; unique_id=&quot;10013&quot;&gt;&lt;property id=&quot;20148&quot; value=&quot;5&quot;/&gt;&lt;property id=&quot;20300&quot; value=&quot;Slide 12 - &amp;quot;Lab #: &amp;lt; Lab Title&amp;gt;&amp;quot;&quot;/&gt;&lt;property id=&quot;20307&quot; value=&quot;341&quot;/&gt;&lt;/object&gt;&lt;object type=&quot;3&quot; unique_id=&quot;10014&quot;&gt;&lt;property id=&quot;20148&quot; value=&quot;5&quot;/&gt;&lt;property id=&quot;20300&quot; value=&quot;Slide 13 - &amp;quot;Review of Learner Objectives&amp;quot;&quot;/&gt;&lt;property id=&quot;20307&quot; value=&quot;342&quot;/&gt;&lt;/object&gt;&lt;object type=&quot;3&quot; unique_id=&quot;10015&quot;&gt;&lt;property id=&quot;20148&quot; value=&quot;5&quot;/&gt;&lt;property id=&quot;20300&quot; value=&quot;Slide 14 - &amp;quot;References&amp;quot;&quot;/&gt;&lt;property id=&quot;20307&quot; value=&quot;350&quot;/&gt;&lt;/object&gt;&lt;object type=&quot;3&quot; unique_id=&quot;10016&quot;&gt;&lt;property id=&quot;20148&quot; value=&quot;5&quot;/&gt;&lt;property id=&quot;20300&quot; value=&quot;Slide 16 - &amp;quot;Key Points&amp;quot;&quot;/&gt;&lt;property id=&quot;20307&quot; value=&quot;344&quot;/&gt;&lt;/object&gt;&lt;object type=&quot;3&quot; unique_id=&quot;10017&quot;&gt;&lt;property id=&quot;20148&quot; value=&quot;5&quot;/&gt;&lt;property id=&quot;20300&quot; value=&quot;Slide 19 - &amp;quot;Basic Table Styles (1)&amp;quot;&quot;/&gt;&lt;property id=&quot;20307&quot; value=&quot;345&quot;/&gt;&lt;/object&gt;&lt;object type=&quot;3&quot; unique_id=&quot;10018&quot;&gt;&lt;property id=&quot;20148&quot; value=&quot;5&quot;/&gt;&lt;property id=&quot;20300&quot; value=&quot;Slide 20 - &amp;quot;Basic Table Styles (1)&amp;quot;&quot;/&gt;&lt;property id=&quot;20307&quot; value=&quot;346&quot;/&gt;&lt;/object&gt;&lt;object type=&quot;3&quot; unique_id=&quot;10019&quot;&gt;&lt;property id=&quot;20148&quot; value=&quot;5&quot;/&gt;&lt;property id=&quot;20300&quot; value=&quot;Slide 21 - &amp;quot;Theme Colors&amp;quot;&quot;/&gt;&lt;property id=&quot;20307&quot; value=&quot;349&quot;/&gt;&lt;/object&gt;&lt;object type=&quot;3&quot; unique_id=&quot;10020&quot;&gt;&lt;property id=&quot;20148&quot; value=&quot;5&quot;/&gt;&lt;property id=&quot;20300&quot; value=&quot;Slide 22 - &amp;quot;Shape Styles&amp;quot;&quot;/&gt;&lt;property id=&quot;20307&quot; value=&quot;347&quot;/&gt;&lt;/object&gt;&lt;object type=&quot;3&quot; unique_id=&quot;10021&quot;&gt;&lt;property id=&quot;20148&quot; value=&quot;5&quot;/&gt;&lt;property id=&quot;20300&quot; value=&quot;Slide 23 - &amp;quot;VMware Color Palette&amp;quot;&quot;/&gt;&lt;property id=&quot;20307&quot; value=&quot;348&quot;/&gt;&lt;/object&gt;&lt;object type=&quot;3&quot; unique_id=&quot;10022&quot;&gt;&lt;property id=&quot;20148&quot; value=&quot;5&quot;/&gt;&lt;property id=&quot;20300&quot; value=&quot;Slide 17 - &amp;quot;VMware Education Overview&amp;quot;&quot;/&gt;&lt;property id=&quot;20307&quot; value=&quot;353&quot;/&gt;&lt;/object&gt;&lt;object type=&quot;3&quot; unique_id=&quot;10023&quot;&gt;&lt;property id=&quot;20148&quot; value=&quot;5&quot;/&gt;&lt;property id=&quot;20300&quot; value=&quot;Slide 18 - &amp;quot;Animated Slide&amp;quot;&quot;/&gt;&lt;property id=&quot;20307&quot; value=&quot;352&quot;/&gt;&lt;/object&gt;&lt;object type=&quot;3&quot; unique_id=&quot;10156&quot;&gt;&lt;property id=&quot;20148&quot; value=&quot;5&quot;/&gt;&lt;property id=&quot;20300&quot; value=&quot;Slide 15 - &amp;quot;VMware Online Resources&amp;quot;&quot;/&gt;&lt;property id=&quot;20307&quot; value=&quot;354&quot;/&gt;&lt;/object&gt;&lt;object type=&quot;3&quot; unique_id=&quot;10249&quot;&gt;&lt;property id=&quot;20148&quot; value=&quot;5&quot;/&gt;&lt;property id=&quot;20300&quot; value=&quot;Slide 11 - &amp;quot;Labs&amp;quot;&quot;/&gt;&lt;property id=&quot;20307&quot; value=&quot;355&quot;/&gt;&lt;/object&gt;&lt;object type=&quot;3&quot; unique_id=&quot;47825&quot;&gt;&lt;property id=&quot;20148&quot; value=&quot;5&quot;/&gt;&lt;property id=&quot;20300&quot; value=&quot;Slide 10 - &amp;quot;Demonstration: &amp;lt;Demo_Title&amp;gt;&amp;quot;&quot;/&gt;&lt;property id=&quot;20307&quot; value=&quot;356&quot;/&gt;&lt;/object&gt;&lt;/object&gt;&lt;/object&gt;&lt;/database&gt;"/>
  <p:tag name="SECTOMILLISECCONVERTED" val="1"/>
  <p:tag name="ARTICULATE_DESIGN_ID_CORP_TEMPLATE_ILT" val="iISgXMud"/>
  <p:tag name="ARTICULATE_SLIDE_COUNT" val="2"/>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CORP_TEMPLATE_ILT">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lnSpc>
            <a:spcPct val="90000"/>
          </a:lnSpc>
          <a:defRPr dirty="0">
            <a:solidFill>
              <a:schemeClr val="tx2"/>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2"/>
          </a:solidFill>
          <a:miter lim="800000"/>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sz="1600" dirty="0" err="1" smtClean="0">
            <a:solidFill>
              <a:schemeClr val="tx2"/>
            </a:solidFill>
          </a:defRPr>
        </a:defPPr>
      </a:lstStyle>
    </a:txDef>
  </a:objectDefaults>
  <a:extraClrSchemeLst/>
  <a:custClrLst>
    <a:custClr name="PMS130">
      <a:srgbClr val="FDB813"/>
    </a:custClr>
    <a:custClr name="PMS144">
      <a:srgbClr val="F8981D"/>
    </a:custClr>
    <a:custClr name="PMS180">
      <a:srgbClr val="D9541E"/>
    </a:custClr>
    <a:custClr name="PMS1807">
      <a:srgbClr val="9E3039"/>
    </a:custClr>
    <a:custClr name="PMS195">
      <a:srgbClr val="820024"/>
    </a:custClr>
    <a:custClr name="PMS174">
      <a:srgbClr val="9A3B26"/>
    </a:custClr>
    <a:custClr name="PMS7519">
      <a:srgbClr val="574319"/>
    </a:custClr>
    <a:custClr name="PMS654">
      <a:srgbClr val="003D79"/>
    </a:custClr>
  </a:custClrLst>
</a:theme>
</file>

<file path=ppt/theme/theme2.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8840</Words>
  <Application>Microsoft Office PowerPoint</Application>
  <PresentationFormat>Widescreen</PresentationFormat>
  <Paragraphs>604</Paragraphs>
  <Slides>55</Slides>
  <Notes>52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55</vt:i4>
      </vt:variant>
    </vt:vector>
  </HeadingPairs>
  <TitlesOfParts>
    <vt:vector size="60" baseType="lpstr">
      <vt:lpstr>Arial</vt:lpstr>
      <vt:lpstr>Times New Roman</vt:lpstr>
      <vt:lpstr>Calibri</vt:lpstr>
      <vt:lpstr>Courier New</vt:lpstr>
      <vt:lpstr>CORP_TEMPLATE_ILT</vt:lpstr>
      <vt:lpstr>Module 3: Virtual Machines</vt:lpstr>
      <vt:lpstr>Importance</vt:lpstr>
      <vt:lpstr>Module Lessons</vt:lpstr>
      <vt:lpstr>Virtual Beans: Virtualizing Workloads</vt:lpstr>
      <vt:lpstr>Lesson 1: Creating Virtual Machines</vt:lpstr>
      <vt:lpstr>Learner Objectives</vt:lpstr>
      <vt:lpstr>About Provisioning Virtual Machines</vt:lpstr>
      <vt:lpstr>Creating VMs with the New Virtual Machine Wizard (1)</vt:lpstr>
      <vt:lpstr>Creating VMs with the New Virtual Machine Wizard (2)</vt:lpstr>
      <vt:lpstr>New Virtual Machine Wizard Settings</vt:lpstr>
      <vt:lpstr>Installing the Guest Operating System</vt:lpstr>
      <vt:lpstr>Deploying OVF Templates</vt:lpstr>
      <vt:lpstr>About VMware Tools</vt:lpstr>
      <vt:lpstr>Installing VMware Tools</vt:lpstr>
      <vt:lpstr>Downloading VMware Tools</vt:lpstr>
      <vt:lpstr>Labs</vt:lpstr>
      <vt:lpstr>Lab 3: Creating a Virtual Machine</vt:lpstr>
      <vt:lpstr>Lab 4: Installing VMware Tools</vt:lpstr>
      <vt:lpstr>Review of Learner Objectives</vt:lpstr>
      <vt:lpstr>Lesson 2: Virtual Machine Hardware Deep Dive</vt:lpstr>
      <vt:lpstr>Learner Objectives</vt:lpstr>
      <vt:lpstr>Virtual Machine Encapsulation</vt:lpstr>
      <vt:lpstr>About Virtual Machine Files</vt:lpstr>
      <vt:lpstr>About VM Virtual Hardware</vt:lpstr>
      <vt:lpstr>Virtual Hardware Versions</vt:lpstr>
      <vt:lpstr>About CPU and Memory</vt:lpstr>
      <vt:lpstr>About Virtual Storage</vt:lpstr>
      <vt:lpstr>About Thick-Provisioned Virtual Disks</vt:lpstr>
      <vt:lpstr>About Thin-Provisioned Virtual Disks</vt:lpstr>
      <vt:lpstr>Thick-Provisioned and Thin-Provisioned Disks</vt:lpstr>
      <vt:lpstr>About Virtual Networks</vt:lpstr>
      <vt:lpstr>About Virtual Network Adapters</vt:lpstr>
      <vt:lpstr>Other Virtual Devices</vt:lpstr>
      <vt:lpstr>About the Virtual Machine Console</vt:lpstr>
      <vt:lpstr>Lab 5: Adding Virtual Hardware</vt:lpstr>
      <vt:lpstr>Review of Learner Objectives</vt:lpstr>
      <vt:lpstr>Lesson 3: Introduction to Containers</vt:lpstr>
      <vt:lpstr>Learner Objectives</vt:lpstr>
      <vt:lpstr>Traditional Application Development</vt:lpstr>
      <vt:lpstr>Modern Application Development</vt:lpstr>
      <vt:lpstr>Benefits of Microservices and Containerization</vt:lpstr>
      <vt:lpstr>Container Terminology</vt:lpstr>
      <vt:lpstr>About Containers</vt:lpstr>
      <vt:lpstr>Rise of Containers</vt:lpstr>
      <vt:lpstr>About Container Hosts</vt:lpstr>
      <vt:lpstr>Containers at Runtime</vt:lpstr>
      <vt:lpstr>Container Engines</vt:lpstr>
      <vt:lpstr>Virtual Machines and Containers (1)</vt:lpstr>
      <vt:lpstr>Virtual Machines and Containers (2)</vt:lpstr>
      <vt:lpstr>About Kubernetes</vt:lpstr>
      <vt:lpstr>Challenges of Running Kubernetes in Production</vt:lpstr>
      <vt:lpstr>Architecting with Common Application Requirements</vt:lpstr>
      <vt:lpstr>Review of Learner Objectives</vt:lpstr>
      <vt:lpstr>Virtual Beans: Virtualizing Workloads</vt:lpstr>
      <vt:lpstr>Key Points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2014-01-24T17:41:39Z</dcterms:created>
  <dcterms:modified xsi:type="dcterms:W3CDTF">2020-04-16T17:53:22Z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ED8BB885-D5B6-46F3-BA1E-78804FD79BDE</vt:lpwstr>
  </property>
  <property fmtid="{D5CDD505-2E9C-101B-9397-08002B2CF9AE}" pid="3" name="ArticulatePath">
    <vt:lpwstr>2018CurrDevTemplate_030918_16x9</vt:lpwstr>
  </property>
  <property fmtid="{D5CDD505-2E9C-101B-9397-08002B2CF9AE}" pid="4" name="Option-CenterImages">
    <vt:lpwstr>No</vt:lpwstr>
  </property>
  <property fmtid="{D5CDD505-2E9C-101B-9397-08002B2CF9AE}" pid="5" name="Generated">
    <vt:filetime>2020-04-13T20:37:47Z</vt:filetime>
  </property>
  <property fmtid="{D5CDD505-2E9C-101B-9397-08002B2CF9AE}" pid="6" name="PowerPoint Output Version">
    <vt:lpwstr>2020.3 Build 20200317.0544</vt:lpwstr>
  </property>
</Properties>
</file>